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70" r:id="rId3"/>
    <p:sldId id="271" r:id="rId4"/>
    <p:sldId id="257" r:id="rId5"/>
    <p:sldId id="267" r:id="rId6"/>
    <p:sldId id="268" r:id="rId7"/>
    <p:sldId id="264" r:id="rId8"/>
    <p:sldId id="269" r:id="rId9"/>
    <p:sldId id="266" r:id="rId10"/>
    <p:sldId id="272" r:id="rId11"/>
    <p:sldId id="276" r:id="rId12"/>
    <p:sldId id="273" r:id="rId13"/>
    <p:sldId id="274" r:id="rId14"/>
    <p:sldId id="260"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Inter"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82" autoAdjust="0"/>
    <p:restoredTop sz="94638" autoAdjust="0"/>
  </p:normalViewPr>
  <p:slideViewPr>
    <p:cSldViewPr>
      <p:cViewPr varScale="1">
        <p:scale>
          <a:sx n="54" d="100"/>
          <a:sy n="54" d="100"/>
        </p:scale>
        <p:origin x="878"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19.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2828"/>
        </a:solidFill>
        <a:effectLst/>
      </p:bgPr>
    </p:bg>
    <p:spTree>
      <p:nvGrpSpPr>
        <p:cNvPr id="1" name=""/>
        <p:cNvGrpSpPr/>
        <p:nvPr/>
      </p:nvGrpSpPr>
      <p:grpSpPr>
        <a:xfrm>
          <a:off x="0" y="0"/>
          <a:ext cx="0" cy="0"/>
          <a:chOff x="0" y="0"/>
          <a:chExt cx="0" cy="0"/>
        </a:xfrm>
      </p:grpSpPr>
      <p:sp>
        <p:nvSpPr>
          <p:cNvPr id="2" name="Freeform 2"/>
          <p:cNvSpPr/>
          <p:nvPr/>
        </p:nvSpPr>
        <p:spPr>
          <a:xfrm rot="299526">
            <a:off x="-1005568" y="1619159"/>
            <a:ext cx="20666348" cy="5885343"/>
          </a:xfrm>
          <a:custGeom>
            <a:avLst/>
            <a:gdLst/>
            <a:ahLst/>
            <a:cxnLst/>
            <a:rect l="l" t="t" r="r" b="b"/>
            <a:pathLst>
              <a:path w="20666348" h="5885343">
                <a:moveTo>
                  <a:pt x="0" y="0"/>
                </a:moveTo>
                <a:lnTo>
                  <a:pt x="20666348" y="0"/>
                </a:lnTo>
                <a:lnTo>
                  <a:pt x="20666348" y="5885343"/>
                </a:lnTo>
                <a:lnTo>
                  <a:pt x="0" y="5885343"/>
                </a:lnTo>
                <a:lnTo>
                  <a:pt x="0" y="0"/>
                </a:lnTo>
                <a:close/>
              </a:path>
            </a:pathLst>
          </a:custGeom>
          <a:blipFill>
            <a:blip r:embed="rId2">
              <a:alphaModFix amt="13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2673842" y="3819525"/>
            <a:ext cx="12940316" cy="2667397"/>
          </a:xfrm>
          <a:prstGeom prst="rect">
            <a:avLst/>
          </a:prstGeom>
        </p:spPr>
        <p:txBody>
          <a:bodyPr lIns="0" tIns="0" rIns="0" bIns="0" rtlCol="0" anchor="t">
            <a:spAutoFit/>
          </a:bodyPr>
          <a:lstStyle/>
          <a:p>
            <a:pPr algn="ctr">
              <a:lnSpc>
                <a:spcPts val="10423"/>
              </a:lnSpc>
            </a:pPr>
            <a:r>
              <a:rPr lang="en-US" sz="8686" dirty="0">
                <a:solidFill>
                  <a:srgbClr val="FFFFFF"/>
                </a:solidFill>
                <a:latin typeface="Inter"/>
              </a:rPr>
              <a:t>Student’s </a:t>
            </a:r>
            <a:r>
              <a:rPr lang="en-US" sz="8686" dirty="0">
                <a:solidFill>
                  <a:srgbClr val="9988FF"/>
                </a:solidFill>
                <a:latin typeface="Inter"/>
              </a:rPr>
              <a:t>Dropout Prediction</a:t>
            </a:r>
          </a:p>
        </p:txBody>
      </p:sp>
      <p:sp>
        <p:nvSpPr>
          <p:cNvPr id="5" name="TextBox 5"/>
          <p:cNvSpPr txBox="1"/>
          <p:nvPr/>
        </p:nvSpPr>
        <p:spPr>
          <a:xfrm>
            <a:off x="1066800" y="8767445"/>
            <a:ext cx="16383000" cy="459549"/>
          </a:xfrm>
          <a:prstGeom prst="rect">
            <a:avLst/>
          </a:prstGeom>
        </p:spPr>
        <p:txBody>
          <a:bodyPr wrap="square" lIns="0" tIns="0" rIns="0" bIns="0" rtlCol="0" anchor="t">
            <a:spAutoFit/>
          </a:bodyPr>
          <a:lstStyle/>
          <a:p>
            <a:pPr algn="ctr">
              <a:lnSpc>
                <a:spcPts val="3919"/>
              </a:lnSpc>
            </a:pPr>
            <a:endParaRPr lang="en-US" sz="2800" dirty="0">
              <a:solidFill>
                <a:srgbClr val="FFFFFF"/>
              </a:solidFill>
              <a:latin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92828"/>
        </a:solidFill>
        <a:effectLst/>
      </p:bgPr>
    </p:bg>
    <p:spTree>
      <p:nvGrpSpPr>
        <p:cNvPr id="1" name=""/>
        <p:cNvGrpSpPr/>
        <p:nvPr/>
      </p:nvGrpSpPr>
      <p:grpSpPr>
        <a:xfrm>
          <a:off x="0" y="0"/>
          <a:ext cx="0" cy="0"/>
          <a:chOff x="0" y="0"/>
          <a:chExt cx="0" cy="0"/>
        </a:xfrm>
      </p:grpSpPr>
      <p:grpSp>
        <p:nvGrpSpPr>
          <p:cNvPr id="3" name="Group 3"/>
          <p:cNvGrpSpPr/>
          <p:nvPr/>
        </p:nvGrpSpPr>
        <p:grpSpPr>
          <a:xfrm>
            <a:off x="1310866" y="1475179"/>
            <a:ext cx="15666268" cy="6478489"/>
            <a:chOff x="0" y="-9525"/>
            <a:chExt cx="11095176" cy="8637986"/>
          </a:xfrm>
        </p:grpSpPr>
        <p:sp>
          <p:nvSpPr>
            <p:cNvPr id="4" name="TextBox 4"/>
            <p:cNvSpPr txBox="1"/>
            <p:nvPr/>
          </p:nvSpPr>
          <p:spPr>
            <a:xfrm>
              <a:off x="0" y="-9525"/>
              <a:ext cx="11095176" cy="1145015"/>
            </a:xfrm>
            <a:prstGeom prst="rect">
              <a:avLst/>
            </a:prstGeom>
          </p:spPr>
          <p:txBody>
            <a:bodyPr lIns="0" tIns="0" rIns="0" bIns="0" rtlCol="0" anchor="t">
              <a:spAutoFit/>
            </a:bodyPr>
            <a:lstStyle/>
            <a:p>
              <a:pPr marL="0" marR="0" lvl="0" indent="0" algn="l" defTabSz="914400" rtl="0" eaLnBrk="1" fontAlgn="auto" latinLnBrk="0" hangingPunct="1">
                <a:lnSpc>
                  <a:spcPts val="78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FFFFF"/>
                  </a:solidFill>
                  <a:effectLst/>
                  <a:uLnTx/>
                  <a:uFillTx/>
                  <a:latin typeface="Inter"/>
                  <a:ea typeface="+mn-ea"/>
                  <a:cs typeface="+mn-cs"/>
                </a:rPr>
                <a:t>Results and Observations</a:t>
              </a:r>
            </a:p>
          </p:txBody>
        </p:sp>
        <p:sp>
          <p:nvSpPr>
            <p:cNvPr id="5" name="TextBox 5"/>
            <p:cNvSpPr txBox="1"/>
            <p:nvPr/>
          </p:nvSpPr>
          <p:spPr>
            <a:xfrm>
              <a:off x="0" y="1576553"/>
              <a:ext cx="11095176" cy="599908"/>
            </a:xfrm>
            <a:prstGeom prst="rect">
              <a:avLst/>
            </a:prstGeom>
          </p:spPr>
          <p:txBody>
            <a:bodyPr lIns="0" tIns="0" rIns="0" bIns="0" rtlCol="0" anchor="t">
              <a:spAutoFit/>
            </a:bodyPr>
            <a:lstStyle/>
            <a:p>
              <a:pPr marL="0" marR="0" lvl="0" indent="0" algn="l" defTabSz="914400" rtl="0" eaLnBrk="1" fontAlgn="auto" latinLnBrk="0" hangingPunct="1">
                <a:lnSpc>
                  <a:spcPts val="3840"/>
                </a:lnSpc>
                <a:spcBef>
                  <a:spcPts val="0"/>
                </a:spcBef>
                <a:spcAft>
                  <a:spcPts val="0"/>
                </a:spcAft>
                <a:buClrTx/>
                <a:buSzTx/>
                <a:buFontTx/>
                <a:buNone/>
                <a:tabLst/>
                <a:defRPr/>
              </a:pPr>
              <a:r>
                <a:rPr lang="en-US" sz="2800" dirty="0">
                  <a:solidFill>
                    <a:srgbClr val="9988FF"/>
                  </a:solidFill>
                  <a:latin typeface="Inter"/>
                </a:rPr>
                <a:t>D</a:t>
              </a:r>
              <a:r>
                <a:rPr kumimoji="0" lang="en-US" sz="2800" b="0" i="0" u="none" strike="noStrike" kern="1200" cap="none" spc="0" normalizeH="0" baseline="0" noProof="0" dirty="0" err="1">
                  <a:ln>
                    <a:noFill/>
                  </a:ln>
                  <a:solidFill>
                    <a:srgbClr val="9988FF"/>
                  </a:solidFill>
                  <a:effectLst/>
                  <a:uLnTx/>
                  <a:uFillTx/>
                  <a:latin typeface="Inter"/>
                  <a:ea typeface="+mn-ea"/>
                  <a:cs typeface="+mn-cs"/>
                </a:rPr>
                <a:t>ecision</a:t>
              </a:r>
              <a:r>
                <a:rPr kumimoji="0" lang="en-US" sz="2800" b="0" i="0" u="none" strike="noStrike" kern="1200" cap="none" spc="0" normalizeH="0" baseline="0" noProof="0" dirty="0">
                  <a:ln>
                    <a:noFill/>
                  </a:ln>
                  <a:solidFill>
                    <a:srgbClr val="9988FF"/>
                  </a:solidFill>
                  <a:effectLst/>
                  <a:uLnTx/>
                  <a:uFillTx/>
                  <a:latin typeface="Inter"/>
                  <a:ea typeface="+mn-ea"/>
                  <a:cs typeface="+mn-cs"/>
                </a:rPr>
                <a:t> Trees</a:t>
              </a:r>
            </a:p>
          </p:txBody>
        </p:sp>
        <p:sp>
          <p:nvSpPr>
            <p:cNvPr id="6" name="TextBox 6"/>
            <p:cNvSpPr txBox="1"/>
            <p:nvPr/>
          </p:nvSpPr>
          <p:spPr>
            <a:xfrm>
              <a:off x="0" y="2757194"/>
              <a:ext cx="11095176" cy="5871267"/>
            </a:xfrm>
            <a:prstGeom prst="rect">
              <a:avLst/>
            </a:prstGeom>
          </p:spPr>
          <p:txBody>
            <a:bodyPr lIns="0" tIns="0" rIns="0" bIns="0" rtlCol="0" anchor="t">
              <a:spAutoFit/>
            </a:bodyPr>
            <a:lstStyle/>
            <a:p>
              <a:pPr marL="0" marR="0" lvl="0" indent="0" algn="l" defTabSz="914400" rtl="0" eaLnBrk="1" fontAlgn="auto" latinLnBrk="0" hangingPunct="1">
                <a:lnSpc>
                  <a:spcPts val="3499"/>
                </a:lnSpc>
                <a:spcBef>
                  <a:spcPts val="0"/>
                </a:spcBef>
                <a:spcAft>
                  <a:spcPts val="0"/>
                </a:spcAft>
                <a:buClrTx/>
                <a:buSzTx/>
                <a:buFontTx/>
                <a:buNone/>
                <a:tabLst/>
                <a:defRPr/>
              </a:pPr>
              <a:r>
                <a:rPr lang="en-US" sz="2400" dirty="0">
                  <a:solidFill>
                    <a:srgbClr val="FFFFFF"/>
                  </a:solidFill>
                </a:rPr>
                <a:t>Experimentation:</a:t>
              </a:r>
            </a:p>
            <a:p>
              <a:pPr marL="457189" marR="0" lvl="0" indent="-457189"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a:ln>
                    <a:noFill/>
                  </a:ln>
                  <a:solidFill>
                    <a:prstClr val="white"/>
                  </a:solidFill>
                  <a:effectLst/>
                  <a:uLnTx/>
                  <a:uFillTx/>
                  <a:ea typeface="+mn-ea"/>
                  <a:cs typeface="+mn-cs"/>
                </a:rPr>
                <a:t>ID3 algorithm implementation</a:t>
              </a:r>
            </a:p>
            <a:p>
              <a:pPr marL="457189" marR="0" lvl="0" indent="-457189"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a:ln>
                    <a:noFill/>
                  </a:ln>
                  <a:solidFill>
                    <a:prstClr val="white"/>
                  </a:solidFill>
                  <a:effectLst/>
                  <a:uLnTx/>
                  <a:uFillTx/>
                  <a:ea typeface="+mn-ea"/>
                  <a:cs typeface="+mn-cs"/>
                </a:rPr>
                <a:t>Data Pre-processing:</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a:ln>
                    <a:noFill/>
                  </a:ln>
                  <a:solidFill>
                    <a:prstClr val="white"/>
                  </a:solidFill>
                  <a:effectLst/>
                  <a:uLnTx/>
                  <a:uFillTx/>
                  <a:ea typeface="+mn-ea"/>
                  <a:cs typeface="+mn-cs"/>
                </a:rPr>
                <a:t>Target data encoding </a:t>
              </a:r>
              <a:r>
                <a:rPr kumimoji="0" lang="en-US" sz="2400" b="0" i="0" u="none" strike="noStrike" kern="1200" cap="none" spc="0" normalizeH="0" baseline="0" noProof="0" dirty="0">
                  <a:ln>
                    <a:noFill/>
                  </a:ln>
                  <a:solidFill>
                    <a:prstClr val="white"/>
                  </a:solidFill>
                  <a:effectLst/>
                  <a:uLnTx/>
                  <a:uFillTx/>
                  <a:ea typeface="+mn-ea"/>
                  <a:cs typeface="+mn-cs"/>
                  <a:sym typeface="Wingdings" panose="05000000000000000000" pitchFamily="2" charset="2"/>
                </a:rPr>
                <a:t> {Graduate – 1; Dropout – 0}</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a:ln>
                    <a:noFill/>
                  </a:ln>
                  <a:solidFill>
                    <a:prstClr val="white"/>
                  </a:solidFill>
                  <a:effectLst/>
                  <a:uLnTx/>
                  <a:uFillTx/>
                  <a:ea typeface="+mn-ea"/>
                  <a:cs typeface="+mn-cs"/>
                  <a:sym typeface="Wingdings" panose="05000000000000000000" pitchFamily="2" charset="2"/>
                </a:rPr>
                <a:t>Data is scaled, simulating </a:t>
              </a:r>
              <a:r>
                <a:rPr kumimoji="0" lang="en-US" sz="2400" b="0" i="0" u="none" strike="noStrike" kern="1200" cap="none" spc="0" normalizeH="0" baseline="0" noProof="0" dirty="0" err="1">
                  <a:ln>
                    <a:noFill/>
                  </a:ln>
                  <a:solidFill>
                    <a:prstClr val="white"/>
                  </a:solidFill>
                  <a:effectLst/>
                  <a:uLnTx/>
                  <a:uFillTx/>
                  <a:ea typeface="+mn-ea"/>
                  <a:cs typeface="+mn-cs"/>
                  <a:sym typeface="Wingdings" panose="05000000000000000000" pitchFamily="2" charset="2"/>
                </a:rPr>
                <a:t>Sklearn’s</a:t>
              </a:r>
              <a:r>
                <a:rPr kumimoji="0" lang="en-US" sz="2400" b="0" i="0" u="none" strike="noStrike" kern="1200" cap="none" spc="0" normalizeH="0" baseline="0" noProof="0" dirty="0">
                  <a:ln>
                    <a:noFill/>
                  </a:ln>
                  <a:solidFill>
                    <a:prstClr val="white"/>
                  </a:solidFill>
                  <a:effectLst/>
                  <a:uLnTx/>
                  <a:uFillTx/>
                  <a:ea typeface="+mn-ea"/>
                  <a:cs typeface="+mn-cs"/>
                  <a:sym typeface="Wingdings" panose="05000000000000000000" pitchFamily="2" charset="2"/>
                </a:rPr>
                <a:t> </a:t>
              </a:r>
              <a:r>
                <a:rPr kumimoji="0" lang="en-US" sz="2400" b="0" i="0" u="none" strike="noStrike" kern="1200" cap="none" spc="0" normalizeH="0" baseline="0" noProof="0" dirty="0" err="1">
                  <a:ln>
                    <a:noFill/>
                  </a:ln>
                  <a:solidFill>
                    <a:prstClr val="white"/>
                  </a:solidFill>
                  <a:effectLst/>
                  <a:uLnTx/>
                  <a:uFillTx/>
                  <a:ea typeface="+mn-ea"/>
                  <a:cs typeface="+mn-cs"/>
                  <a:sym typeface="Wingdings" panose="05000000000000000000" pitchFamily="2" charset="2"/>
                </a:rPr>
                <a:t>StandardScaler</a:t>
              </a:r>
              <a:r>
                <a:rPr kumimoji="0" lang="en-US" sz="2400" b="0" i="0" u="none" strike="noStrike" kern="1200" cap="none" spc="0" normalizeH="0" baseline="0" noProof="0" dirty="0">
                  <a:ln>
                    <a:noFill/>
                  </a:ln>
                  <a:solidFill>
                    <a:prstClr val="white"/>
                  </a:solidFill>
                  <a:effectLst/>
                  <a:uLnTx/>
                  <a:uFillTx/>
                  <a:ea typeface="+mn-ea"/>
                  <a:cs typeface="+mn-cs"/>
                  <a:sym typeface="Wingdings" panose="05000000000000000000" pitchFamily="2" charset="2"/>
                </a:rPr>
                <a:t>.</a:t>
              </a:r>
              <a:endParaRPr kumimoji="0" lang="en-US" sz="2400" b="0" i="0" u="none" strike="noStrike" kern="1200" cap="none" spc="0" normalizeH="0" baseline="0" noProof="0" dirty="0">
                <a:ln>
                  <a:noFill/>
                </a:ln>
                <a:solidFill>
                  <a:prstClr val="white"/>
                </a:solidFill>
                <a:effectLst/>
                <a:uLnTx/>
                <a:uFillTx/>
                <a:ea typeface="+mn-ea"/>
                <a:cs typeface="+mn-cs"/>
              </a:endParaRPr>
            </a:p>
            <a:p>
              <a:pPr marL="457189" marR="0" lvl="0" indent="-457189"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a:ln>
                    <a:noFill/>
                  </a:ln>
                  <a:solidFill>
                    <a:prstClr val="white"/>
                  </a:solidFill>
                  <a:effectLst/>
                  <a:uLnTx/>
                  <a:uFillTx/>
                  <a:ea typeface="+mn-ea"/>
                  <a:cs typeface="+mn-cs"/>
                </a:rPr>
                <a:t>Parameter </a:t>
              </a:r>
              <a:r>
                <a:rPr kumimoji="0" lang="en-US" sz="2400" b="0" i="0" u="none" strike="noStrike" kern="1200" cap="none" spc="0" normalizeH="0" baseline="0" noProof="0" dirty="0" err="1">
                  <a:ln>
                    <a:noFill/>
                  </a:ln>
                  <a:solidFill>
                    <a:prstClr val="white"/>
                  </a:solidFill>
                  <a:effectLst/>
                  <a:uLnTx/>
                  <a:uFillTx/>
                  <a:ea typeface="+mn-ea"/>
                  <a:cs typeface="+mn-cs"/>
                </a:rPr>
                <a:t>Hypertuning</a:t>
              </a:r>
              <a:r>
                <a:rPr kumimoji="0" lang="en-US" sz="2400" b="0" i="0" u="none" strike="noStrike" kern="1200" cap="none" spc="0" normalizeH="0" baseline="0" noProof="0" dirty="0">
                  <a:ln>
                    <a:noFill/>
                  </a:ln>
                  <a:solidFill>
                    <a:prstClr val="white"/>
                  </a:solidFill>
                  <a:effectLst/>
                  <a:uLnTx/>
                  <a:uFillTx/>
                  <a:ea typeface="+mn-ea"/>
                  <a:cs typeface="+mn-cs"/>
                </a:rPr>
                <a:t>:</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a:ln>
                    <a:noFill/>
                  </a:ln>
                  <a:solidFill>
                    <a:prstClr val="white"/>
                  </a:solidFill>
                  <a:effectLst/>
                  <a:uLnTx/>
                  <a:uFillTx/>
                  <a:ea typeface="+mn-ea"/>
                  <a:cs typeface="+mn-cs"/>
                </a:rPr>
                <a:t>Max Depth</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a:ln>
                    <a:noFill/>
                  </a:ln>
                  <a:solidFill>
                    <a:prstClr val="white"/>
                  </a:solidFill>
                  <a:effectLst/>
                  <a:uLnTx/>
                  <a:uFillTx/>
                  <a:ea typeface="+mn-ea"/>
                  <a:cs typeface="+mn-cs"/>
                </a:rPr>
                <a:t>Minimum Samples Split</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dirty="0">
                  <a:ln>
                    <a:noFill/>
                  </a:ln>
                  <a:solidFill>
                    <a:prstClr val="white"/>
                  </a:solidFill>
                  <a:effectLst/>
                  <a:uLnTx/>
                  <a:uFillTx/>
                  <a:ea typeface="+mn-ea"/>
                  <a:cs typeface="+mn-cs"/>
                </a:rPr>
                <a:t>Minimum Samples Leaf</a:t>
              </a:r>
            </a:p>
            <a:p>
              <a:pPr marL="0" marR="0" lvl="0" indent="0" algn="l" defTabSz="914400" rtl="0" eaLnBrk="1" fontAlgn="auto" latinLnBrk="0" hangingPunct="1">
                <a:lnSpc>
                  <a:spcPts val="3499"/>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ea typeface="+mn-ea"/>
                  <a:cs typeface="+mn-cs"/>
                </a:rPr>
                <a:t> </a:t>
              </a:r>
            </a:p>
          </p:txBody>
        </p:sp>
      </p:grpSp>
      <p:sp>
        <p:nvSpPr>
          <p:cNvPr id="7" name="Freeform 7"/>
          <p:cNvSpPr/>
          <p:nvPr/>
        </p:nvSpPr>
        <p:spPr>
          <a:xfrm rot="195422">
            <a:off x="1945643" y="7212734"/>
            <a:ext cx="16929142" cy="6148532"/>
          </a:xfrm>
          <a:custGeom>
            <a:avLst/>
            <a:gdLst/>
            <a:ahLst/>
            <a:cxnLst/>
            <a:rect l="l" t="t" r="r" b="b"/>
            <a:pathLst>
              <a:path w="16929142" h="6148532">
                <a:moveTo>
                  <a:pt x="0" y="0"/>
                </a:moveTo>
                <a:lnTo>
                  <a:pt x="16929143" y="0"/>
                </a:lnTo>
                <a:lnTo>
                  <a:pt x="16929143" y="6148532"/>
                </a:lnTo>
                <a:lnTo>
                  <a:pt x="0" y="6148532"/>
                </a:lnTo>
                <a:lnTo>
                  <a:pt x="0" y="0"/>
                </a:lnTo>
                <a:close/>
              </a:path>
            </a:pathLst>
          </a:custGeom>
          <a:blipFill>
            <a:blip r:embed="rId2">
              <a:alphaModFix amt="38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cxnSp>
        <p:nvCxnSpPr>
          <p:cNvPr id="14" name="Straight Connector 13">
            <a:extLst>
              <a:ext uri="{FF2B5EF4-FFF2-40B4-BE49-F238E27FC236}">
                <a16:creationId xmlns:a16="http://schemas.microsoft.com/office/drawing/2014/main" id="{F91B2C8B-2738-4EA0-3C10-F530C7FA8CE9}"/>
              </a:ext>
            </a:extLst>
          </p:cNvPr>
          <p:cNvCxnSpPr>
            <a:stCxn id="6" idx="0"/>
          </p:cNvCxnSpPr>
          <p:nvPr/>
        </p:nvCxnSpPr>
        <p:spPr>
          <a:xfrm>
            <a:off x="9144000" y="3550218"/>
            <a:ext cx="0" cy="44063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A35F62D-422F-8308-5272-C4B56C1B8D94}"/>
              </a:ext>
            </a:extLst>
          </p:cNvPr>
          <p:cNvSpPr txBox="1"/>
          <p:nvPr/>
        </p:nvSpPr>
        <p:spPr>
          <a:xfrm>
            <a:off x="9829800" y="3550218"/>
            <a:ext cx="1911549" cy="461665"/>
          </a:xfrm>
          <a:prstGeom prst="rect">
            <a:avLst/>
          </a:prstGeom>
          <a:noFill/>
        </p:spPr>
        <p:txBody>
          <a:bodyPr wrap="none" rtlCol="0">
            <a:spAutoFit/>
          </a:bodyPr>
          <a:lstStyle/>
          <a:p>
            <a:r>
              <a:rPr lang="en-US" sz="2400" dirty="0">
                <a:solidFill>
                  <a:schemeClr val="bg1"/>
                </a:solidFill>
              </a:rPr>
              <a:t>Observations:</a:t>
            </a:r>
          </a:p>
        </p:txBody>
      </p:sp>
      <p:pic>
        <p:nvPicPr>
          <p:cNvPr id="16" name="Picture 15">
            <a:extLst>
              <a:ext uri="{FF2B5EF4-FFF2-40B4-BE49-F238E27FC236}">
                <a16:creationId xmlns:a16="http://schemas.microsoft.com/office/drawing/2014/main" id="{B7A8D35F-D930-29E6-D95F-52F3F4F841D0}"/>
              </a:ext>
            </a:extLst>
          </p:cNvPr>
          <p:cNvPicPr>
            <a:picLocks noChangeAspect="1"/>
          </p:cNvPicPr>
          <p:nvPr/>
        </p:nvPicPr>
        <p:blipFill>
          <a:blip r:embed="rId4"/>
          <a:stretch>
            <a:fillRect/>
          </a:stretch>
        </p:blipFill>
        <p:spPr>
          <a:xfrm>
            <a:off x="9829800" y="4599226"/>
            <a:ext cx="2765529" cy="2070740"/>
          </a:xfrm>
          <a:prstGeom prst="rect">
            <a:avLst/>
          </a:prstGeom>
        </p:spPr>
      </p:pic>
      <p:pic>
        <p:nvPicPr>
          <p:cNvPr id="17" name="Picture 16">
            <a:extLst>
              <a:ext uri="{FF2B5EF4-FFF2-40B4-BE49-F238E27FC236}">
                <a16:creationId xmlns:a16="http://schemas.microsoft.com/office/drawing/2014/main" id="{D065806D-5A73-A9E1-7366-5435E35BD84B}"/>
              </a:ext>
            </a:extLst>
          </p:cNvPr>
          <p:cNvPicPr>
            <a:picLocks noChangeAspect="1"/>
          </p:cNvPicPr>
          <p:nvPr/>
        </p:nvPicPr>
        <p:blipFill rotWithShape="1">
          <a:blip r:embed="rId5"/>
          <a:srcRect l="6904"/>
          <a:stretch/>
        </p:blipFill>
        <p:spPr>
          <a:xfrm>
            <a:off x="13380665" y="4448394"/>
            <a:ext cx="3596469" cy="3448030"/>
          </a:xfrm>
          <a:prstGeom prst="rect">
            <a:avLst/>
          </a:prstGeom>
        </p:spPr>
      </p:pic>
    </p:spTree>
    <p:extLst>
      <p:ext uri="{BB962C8B-B14F-4D97-AF65-F5344CB8AC3E}">
        <p14:creationId xmlns:p14="http://schemas.microsoft.com/office/powerpoint/2010/main" val="24477515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305800" y="-5143500"/>
            <a:ext cx="35755116" cy="20248417"/>
          </a:xfrm>
          <a:custGeom>
            <a:avLst/>
            <a:gdLst/>
            <a:ahLst/>
            <a:cxnLst/>
            <a:rect l="l" t="t" r="r" b="b"/>
            <a:pathLst>
              <a:path w="35755116" h="20248417">
                <a:moveTo>
                  <a:pt x="0" y="0"/>
                </a:moveTo>
                <a:lnTo>
                  <a:pt x="35755117" y="0"/>
                </a:lnTo>
                <a:lnTo>
                  <a:pt x="35755117" y="20248417"/>
                </a:lnTo>
                <a:lnTo>
                  <a:pt x="0" y="20248417"/>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1981200" y="1287017"/>
            <a:ext cx="13918006" cy="1284904"/>
          </a:xfrm>
          <a:prstGeom prst="rect">
            <a:avLst/>
          </a:prstGeom>
        </p:spPr>
        <p:txBody>
          <a:bodyPr lIns="0" tIns="0" rIns="0" bIns="0" rtlCol="0" anchor="t">
            <a:spAutoFit/>
          </a:bodyPr>
          <a:lstStyle/>
          <a:p>
            <a:pPr algn="ctr">
              <a:lnSpc>
                <a:spcPts val="10560"/>
              </a:lnSpc>
            </a:pPr>
            <a:endParaRPr lang="en-US" sz="8800" dirty="0">
              <a:solidFill>
                <a:srgbClr val="FFFFFF"/>
              </a:solidFill>
              <a:latin typeface="Inter"/>
            </a:endParaRPr>
          </a:p>
        </p:txBody>
      </p:sp>
      <p:sp>
        <p:nvSpPr>
          <p:cNvPr id="6" name="TextBox 5">
            <a:extLst>
              <a:ext uri="{FF2B5EF4-FFF2-40B4-BE49-F238E27FC236}">
                <a16:creationId xmlns:a16="http://schemas.microsoft.com/office/drawing/2014/main" id="{B3F0E4E5-3450-111E-D416-4FC45F3DD3A4}"/>
              </a:ext>
            </a:extLst>
          </p:cNvPr>
          <p:cNvSpPr txBox="1"/>
          <p:nvPr/>
        </p:nvSpPr>
        <p:spPr>
          <a:xfrm>
            <a:off x="762000" y="495301"/>
            <a:ext cx="4952999" cy="1077218"/>
          </a:xfrm>
          <a:prstGeom prst="rect">
            <a:avLst/>
          </a:prstGeom>
          <a:noFill/>
        </p:spPr>
        <p:txBody>
          <a:bodyPr wrap="square" rtlCol="0">
            <a:spAutoFit/>
          </a:bodyPr>
          <a:lstStyle/>
          <a:p>
            <a:r>
              <a:rPr lang="en-US" sz="3200" dirty="0">
                <a:solidFill>
                  <a:srgbClr val="9988FF"/>
                </a:solidFill>
                <a:latin typeface="Inter"/>
              </a:rPr>
              <a:t>Results and Analysis:</a:t>
            </a:r>
            <a:br>
              <a:rPr lang="en-US" sz="4000" dirty="0">
                <a:solidFill>
                  <a:srgbClr val="9988FF"/>
                </a:solidFill>
                <a:latin typeface="Inter"/>
              </a:rPr>
            </a:br>
            <a:endParaRPr lang="en-US" sz="3200" dirty="0"/>
          </a:p>
        </p:txBody>
      </p:sp>
      <p:sp>
        <p:nvSpPr>
          <p:cNvPr id="7" name="AutoShape 6">
            <a:extLst>
              <a:ext uri="{FF2B5EF4-FFF2-40B4-BE49-F238E27FC236}">
                <a16:creationId xmlns:a16="http://schemas.microsoft.com/office/drawing/2014/main" id="{4307FDB4-0472-2F37-B54A-57BC7CAB95BE}"/>
              </a:ext>
            </a:extLst>
          </p:cNvPr>
          <p:cNvSpPr/>
          <p:nvPr/>
        </p:nvSpPr>
        <p:spPr>
          <a:xfrm>
            <a:off x="-304800" y="1104900"/>
            <a:ext cx="19313131" cy="0"/>
          </a:xfrm>
          <a:prstGeom prst="line">
            <a:avLst/>
          </a:prstGeom>
          <a:ln w="9525" cap="rnd">
            <a:solidFill>
              <a:srgbClr val="292828">
                <a:alpha val="47843"/>
              </a:srgbClr>
            </a:solidFill>
            <a:prstDash val="solid"/>
            <a:headEnd type="none" w="sm" len="sm"/>
            <a:tailEnd type="none" w="sm" len="sm"/>
          </a:ln>
        </p:spPr>
        <p:txBody>
          <a:bodyPr/>
          <a:lstStyle/>
          <a:p>
            <a:endParaRPr lang="en-US"/>
          </a:p>
        </p:txBody>
      </p:sp>
      <p:sp>
        <p:nvSpPr>
          <p:cNvPr id="8" name="TextBox 7">
            <a:extLst>
              <a:ext uri="{FF2B5EF4-FFF2-40B4-BE49-F238E27FC236}">
                <a16:creationId xmlns:a16="http://schemas.microsoft.com/office/drawing/2014/main" id="{EB23FFF6-4F06-88E9-6015-7AA442B4BC42}"/>
              </a:ext>
            </a:extLst>
          </p:cNvPr>
          <p:cNvSpPr txBox="1"/>
          <p:nvPr/>
        </p:nvSpPr>
        <p:spPr>
          <a:xfrm>
            <a:off x="762000" y="1570862"/>
            <a:ext cx="16611600" cy="2708434"/>
          </a:xfrm>
          <a:prstGeom prst="rect">
            <a:avLst/>
          </a:prstGeom>
          <a:noFill/>
        </p:spPr>
        <p:txBody>
          <a:bodyPr wrap="square" rtlCol="0">
            <a:spAutoFit/>
          </a:bodyPr>
          <a:lstStyle/>
          <a:p>
            <a:r>
              <a:rPr lang="en-US" sz="2800" b="1" dirty="0"/>
              <a:t>Ensemble</a:t>
            </a:r>
          </a:p>
          <a:p>
            <a:endParaRPr lang="en-US" sz="2800" b="1" dirty="0"/>
          </a:p>
          <a:p>
            <a:pPr marL="342900" indent="-342900">
              <a:buFont typeface="Arial" panose="020B0604020202020204" pitchFamily="34" charset="0"/>
              <a:buChar char="•"/>
            </a:pPr>
            <a:r>
              <a:rPr lang="en-US" sz="2400" dirty="0"/>
              <a:t>The ensemble technique employed is a majority voting classifier, which combines the predictions of multiple base classifiers to make the final prediction.</a:t>
            </a:r>
          </a:p>
          <a:p>
            <a:pPr marL="342900" indent="-342900">
              <a:buFont typeface="Arial" panose="020B0604020202020204" pitchFamily="34" charset="0"/>
              <a:buChar char="•"/>
            </a:pPr>
            <a:r>
              <a:rPr lang="en-US" sz="2400" dirty="0"/>
              <a:t>The dataset was divided into training and validation sets using a 67-33 split.</a:t>
            </a:r>
          </a:p>
          <a:p>
            <a:pPr marL="342900" indent="-342900">
              <a:buFont typeface="Arial" panose="020B0604020202020204" pitchFamily="34" charset="0"/>
              <a:buChar char="•"/>
            </a:pPr>
            <a:r>
              <a:rPr lang="en-US" sz="2400" dirty="0"/>
              <a:t>Within each base classifier, the training data was used for model fitting and parameter tuning.</a:t>
            </a:r>
          </a:p>
          <a:p>
            <a:endParaRPr lang="en-US" dirty="0"/>
          </a:p>
        </p:txBody>
      </p:sp>
      <p:pic>
        <p:nvPicPr>
          <p:cNvPr id="9" name="Picture 8">
            <a:extLst>
              <a:ext uri="{FF2B5EF4-FFF2-40B4-BE49-F238E27FC236}">
                <a16:creationId xmlns:a16="http://schemas.microsoft.com/office/drawing/2014/main" id="{F6870DEA-D16D-531B-B257-E47A1FE411BB}"/>
              </a:ext>
            </a:extLst>
          </p:cNvPr>
          <p:cNvPicPr>
            <a:picLocks noChangeAspect="1"/>
          </p:cNvPicPr>
          <p:nvPr/>
        </p:nvPicPr>
        <p:blipFill>
          <a:blip r:embed="rId4"/>
          <a:stretch>
            <a:fillRect/>
          </a:stretch>
        </p:blipFill>
        <p:spPr>
          <a:xfrm>
            <a:off x="2895600" y="5143500"/>
            <a:ext cx="5233847" cy="2841231"/>
          </a:xfrm>
          <a:prstGeom prst="rect">
            <a:avLst/>
          </a:prstGeom>
        </p:spPr>
      </p:pic>
      <p:pic>
        <p:nvPicPr>
          <p:cNvPr id="10" name="Picture 9">
            <a:extLst>
              <a:ext uri="{FF2B5EF4-FFF2-40B4-BE49-F238E27FC236}">
                <a16:creationId xmlns:a16="http://schemas.microsoft.com/office/drawing/2014/main" id="{F189F269-21ED-5205-9214-2B66188BE9B2}"/>
              </a:ext>
            </a:extLst>
          </p:cNvPr>
          <p:cNvPicPr>
            <a:picLocks noChangeAspect="1"/>
          </p:cNvPicPr>
          <p:nvPr/>
        </p:nvPicPr>
        <p:blipFill>
          <a:blip r:embed="rId5"/>
          <a:stretch>
            <a:fillRect/>
          </a:stretch>
        </p:blipFill>
        <p:spPr>
          <a:xfrm>
            <a:off x="10673619" y="5143500"/>
            <a:ext cx="4814762" cy="3209841"/>
          </a:xfrm>
          <a:prstGeom prst="rect">
            <a:avLst/>
          </a:prstGeom>
        </p:spPr>
      </p:pic>
    </p:spTree>
    <p:extLst>
      <p:ext uri="{BB962C8B-B14F-4D97-AF65-F5344CB8AC3E}">
        <p14:creationId xmlns:p14="http://schemas.microsoft.com/office/powerpoint/2010/main" val="2344919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9988FF"/>
        </a:solidFill>
        <a:effectLst/>
      </p:bgPr>
    </p:bg>
    <p:spTree>
      <p:nvGrpSpPr>
        <p:cNvPr id="1" name=""/>
        <p:cNvGrpSpPr/>
        <p:nvPr/>
      </p:nvGrpSpPr>
      <p:grpSpPr>
        <a:xfrm>
          <a:off x="0" y="0"/>
          <a:ext cx="0" cy="0"/>
          <a:chOff x="0" y="0"/>
          <a:chExt cx="0" cy="0"/>
        </a:xfrm>
      </p:grpSpPr>
      <p:sp>
        <p:nvSpPr>
          <p:cNvPr id="2" name="Freeform 2"/>
          <p:cNvSpPr/>
          <p:nvPr/>
        </p:nvSpPr>
        <p:spPr>
          <a:xfrm>
            <a:off x="-8382000" y="-5475409"/>
            <a:ext cx="35755116" cy="20248417"/>
          </a:xfrm>
          <a:custGeom>
            <a:avLst/>
            <a:gdLst/>
            <a:ahLst/>
            <a:cxnLst/>
            <a:rect l="l" t="t" r="r" b="b"/>
            <a:pathLst>
              <a:path w="35755116" h="20248417">
                <a:moveTo>
                  <a:pt x="0" y="0"/>
                </a:moveTo>
                <a:lnTo>
                  <a:pt x="35755117" y="0"/>
                </a:lnTo>
                <a:lnTo>
                  <a:pt x="35755117" y="20248417"/>
                </a:lnTo>
                <a:lnTo>
                  <a:pt x="0" y="20248417"/>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grpSp>
        <p:nvGrpSpPr>
          <p:cNvPr id="3" name="Group 3"/>
          <p:cNvGrpSpPr/>
          <p:nvPr/>
        </p:nvGrpSpPr>
        <p:grpSpPr>
          <a:xfrm>
            <a:off x="1066800" y="800100"/>
            <a:ext cx="16002000" cy="3848700"/>
            <a:chOff x="0" y="-9525"/>
            <a:chExt cx="18557342" cy="5131599"/>
          </a:xfrm>
        </p:grpSpPr>
        <p:sp>
          <p:nvSpPr>
            <p:cNvPr id="4" name="TextBox 4"/>
            <p:cNvSpPr txBox="1"/>
            <p:nvPr/>
          </p:nvSpPr>
          <p:spPr>
            <a:xfrm>
              <a:off x="0" y="-9525"/>
              <a:ext cx="18557342" cy="1552305"/>
            </a:xfrm>
            <a:prstGeom prst="rect">
              <a:avLst/>
            </a:prstGeom>
          </p:spPr>
          <p:txBody>
            <a:bodyPr lIns="0" tIns="0" rIns="0" bIns="0" rtlCol="0" anchor="t">
              <a:spAutoFit/>
            </a:bodyPr>
            <a:lstStyle/>
            <a:p>
              <a:pPr marL="0" marR="0" lvl="0" indent="0" algn="ctr" defTabSz="914400" rtl="0" eaLnBrk="1" fontAlgn="auto" latinLnBrk="0" hangingPunct="1">
                <a:lnSpc>
                  <a:spcPts val="1056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Inter"/>
                  <a:ea typeface="+mn-ea"/>
                  <a:cs typeface="+mn-cs"/>
                </a:rPr>
                <a:t>Conclusion</a:t>
              </a:r>
            </a:p>
          </p:txBody>
        </p:sp>
        <p:sp>
          <p:nvSpPr>
            <p:cNvPr id="5" name="TextBox 5"/>
            <p:cNvSpPr txBox="1"/>
            <p:nvPr/>
          </p:nvSpPr>
          <p:spPr>
            <a:xfrm>
              <a:off x="0" y="2124074"/>
              <a:ext cx="18557342" cy="2998000"/>
            </a:xfrm>
            <a:prstGeom prst="rect">
              <a:avLst/>
            </a:prstGeom>
          </p:spPr>
          <p:txBody>
            <a:bodyPr lIns="0" tIns="0" rIns="0" bIns="0" rtlCol="0" anchor="t">
              <a:spAutoFit/>
            </a:bodyPr>
            <a:lstStyle/>
            <a:p>
              <a:pPr marL="0" marR="0" lvl="0" indent="0" defTabSz="914400" rtl="0" eaLnBrk="1" fontAlgn="auto" latinLnBrk="0" hangingPunct="1">
                <a:lnSpc>
                  <a:spcPts val="4500"/>
                </a:lnSpc>
                <a:spcBef>
                  <a:spcPts val="0"/>
                </a:spcBef>
                <a:spcAft>
                  <a:spcPts val="0"/>
                </a:spcAft>
                <a:buClrTx/>
                <a:buSzTx/>
                <a:buFontTx/>
                <a:buNone/>
                <a:tabLst/>
                <a:defRPr/>
              </a:pPr>
              <a:r>
                <a:rPr kumimoji="0" lang="en-US" sz="2800" b="0" i="0" u="none" strike="noStrike" kern="1200" cap="none" spc="0" normalizeH="0" baseline="0" noProof="0" dirty="0">
                  <a:ln>
                    <a:noFill/>
                  </a:ln>
                  <a:effectLst/>
                  <a:uLnTx/>
                  <a:uFillTx/>
                  <a:latin typeface="Inter"/>
                  <a:ea typeface="+mn-ea"/>
                  <a:cs typeface="+mn-cs"/>
                </a:rPr>
                <a:t>Models Analyzed:</a:t>
              </a:r>
            </a:p>
            <a:p>
              <a:pPr marL="0" marR="0" lvl="0" indent="0" defTabSz="914400" rtl="0" eaLnBrk="1" fontAlgn="auto" latinLnBrk="0" hangingPunct="1">
                <a:lnSpc>
                  <a:spcPts val="4500"/>
                </a:lnSpc>
                <a:spcBef>
                  <a:spcPts val="0"/>
                </a:spcBef>
                <a:spcAft>
                  <a:spcPts val="0"/>
                </a:spcAft>
                <a:buClrTx/>
                <a:buSzTx/>
                <a:buFontTx/>
                <a:buNone/>
                <a:tabLst/>
                <a:defRPr/>
              </a:pPr>
              <a:endParaRPr lang="en-US" sz="2800" dirty="0">
                <a:latin typeface="Inter"/>
              </a:endParaRPr>
            </a:p>
            <a:p>
              <a:pPr marL="0" marR="0" lvl="0" indent="0" defTabSz="914400" rtl="0" eaLnBrk="1" fontAlgn="auto" latinLnBrk="0" hangingPunct="1">
                <a:lnSpc>
                  <a:spcPts val="4500"/>
                </a:lnSpc>
                <a:spcBef>
                  <a:spcPts val="0"/>
                </a:spcBef>
                <a:spcAft>
                  <a:spcPts val="0"/>
                </a:spcAft>
                <a:buClrTx/>
                <a:buSzTx/>
                <a:buFontTx/>
                <a:buNone/>
                <a:tabLst/>
                <a:defRPr/>
              </a:pPr>
              <a:endParaRPr kumimoji="0" lang="en-US" sz="2800" b="0" i="0" u="none" strike="noStrike" kern="1200" cap="none" spc="0" normalizeH="0" baseline="0" noProof="0" dirty="0">
                <a:ln>
                  <a:noFill/>
                </a:ln>
                <a:effectLst/>
                <a:uLnTx/>
                <a:uFillTx/>
                <a:latin typeface="Inter"/>
                <a:ea typeface="+mn-ea"/>
                <a:cs typeface="+mn-cs"/>
              </a:endParaRPr>
            </a:p>
            <a:p>
              <a:pPr marL="0" marR="0" lvl="0" indent="0" defTabSz="914400" rtl="0" eaLnBrk="1" fontAlgn="auto" latinLnBrk="0" hangingPunct="1">
                <a:lnSpc>
                  <a:spcPts val="4500"/>
                </a:lnSpc>
                <a:spcBef>
                  <a:spcPts val="0"/>
                </a:spcBef>
                <a:spcAft>
                  <a:spcPts val="0"/>
                </a:spcAft>
                <a:buClrTx/>
                <a:buSzTx/>
                <a:buFontTx/>
                <a:buNone/>
                <a:tabLst/>
                <a:defRPr/>
              </a:pPr>
              <a:r>
                <a:rPr lang="en-US" sz="2800" dirty="0">
                  <a:latin typeface="Inter"/>
                </a:rPr>
                <a:t>Logistic Regression:	   Naïve Bayes:		     Decision Trees:	     Ensemble:</a:t>
              </a:r>
              <a:endParaRPr kumimoji="0" lang="en-US" sz="2800" b="0" i="0" u="none" strike="noStrike" kern="1200" cap="none" spc="0" normalizeH="0" baseline="0" noProof="0" dirty="0">
                <a:ln>
                  <a:noFill/>
                </a:ln>
                <a:effectLst/>
                <a:uLnTx/>
                <a:uFillTx/>
                <a:latin typeface="Inter"/>
                <a:ea typeface="+mn-ea"/>
                <a:cs typeface="+mn-cs"/>
              </a:endParaRPr>
            </a:p>
          </p:txBody>
        </p:sp>
      </p:grpSp>
      <p:graphicFrame>
        <p:nvGraphicFramePr>
          <p:cNvPr id="6" name="Table 5">
            <a:extLst>
              <a:ext uri="{FF2B5EF4-FFF2-40B4-BE49-F238E27FC236}">
                <a16:creationId xmlns:a16="http://schemas.microsoft.com/office/drawing/2014/main" id="{53293C95-F9CB-C66A-6966-7E88C706FC62}"/>
              </a:ext>
            </a:extLst>
          </p:cNvPr>
          <p:cNvGraphicFramePr>
            <a:graphicFrameLocks noGrp="1"/>
          </p:cNvGraphicFramePr>
          <p:nvPr>
            <p:extLst>
              <p:ext uri="{D42A27DB-BD31-4B8C-83A1-F6EECF244321}">
                <p14:modId xmlns:p14="http://schemas.microsoft.com/office/powerpoint/2010/main" val="4107606770"/>
              </p:ext>
            </p:extLst>
          </p:nvPr>
        </p:nvGraphicFramePr>
        <p:xfrm>
          <a:off x="1066800" y="5372100"/>
          <a:ext cx="3048000" cy="2514600"/>
        </p:xfrm>
        <a:graphic>
          <a:graphicData uri="http://schemas.openxmlformats.org/drawingml/2006/table">
            <a:tbl>
              <a:tblPr>
                <a:tableStyleId>{5C22544A-7EE6-4342-B048-85BDC9FD1C3A}</a:tableStyleId>
              </a:tblPr>
              <a:tblGrid>
                <a:gridCol w="1524000">
                  <a:extLst>
                    <a:ext uri="{9D8B030D-6E8A-4147-A177-3AD203B41FA5}">
                      <a16:colId xmlns:a16="http://schemas.microsoft.com/office/drawing/2014/main" val="4187799629"/>
                    </a:ext>
                  </a:extLst>
                </a:gridCol>
                <a:gridCol w="1524000">
                  <a:extLst>
                    <a:ext uri="{9D8B030D-6E8A-4147-A177-3AD203B41FA5}">
                      <a16:colId xmlns:a16="http://schemas.microsoft.com/office/drawing/2014/main" val="4256632468"/>
                    </a:ext>
                  </a:extLst>
                </a:gridCol>
              </a:tblGrid>
              <a:tr h="502920">
                <a:tc>
                  <a:txBody>
                    <a:bodyPr/>
                    <a:lstStyle/>
                    <a:p>
                      <a:pPr algn="ctr" fontAlgn="b"/>
                      <a:r>
                        <a:rPr lang="en-US" sz="1100" u="none" strike="noStrike" dirty="0">
                          <a:effectLst/>
                        </a:rPr>
                        <a:t>Metric</a:t>
                      </a:r>
                      <a:endParaRPr lang="en-US" sz="11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a:effectLst/>
                        </a:rPr>
                        <a:t>Result</a:t>
                      </a:r>
                      <a:endParaRPr lang="en-US" sz="1100" b="1"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4361485"/>
                  </a:ext>
                </a:extLst>
              </a:tr>
              <a:tr h="502920">
                <a:tc>
                  <a:txBody>
                    <a:bodyPr/>
                    <a:lstStyle/>
                    <a:p>
                      <a:pPr algn="ctr" fontAlgn="b"/>
                      <a:r>
                        <a:rPr lang="en-US" sz="1100" u="none" strike="noStrike">
                          <a:effectLst/>
                        </a:rPr>
                        <a:t>Accuracy</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90.41%</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838316015"/>
                  </a:ext>
                </a:extLst>
              </a:tr>
              <a:tr h="502920">
                <a:tc>
                  <a:txBody>
                    <a:bodyPr/>
                    <a:lstStyle/>
                    <a:p>
                      <a:pPr algn="ctr" fontAlgn="b"/>
                      <a:r>
                        <a:rPr lang="en-US" sz="1100" u="none" strike="noStrike">
                          <a:effectLst/>
                        </a:rPr>
                        <a:t>Recall</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86.76%</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13184084"/>
                  </a:ext>
                </a:extLst>
              </a:tr>
              <a:tr h="502920">
                <a:tc>
                  <a:txBody>
                    <a:bodyPr/>
                    <a:lstStyle/>
                    <a:p>
                      <a:pPr algn="ctr" fontAlgn="b"/>
                      <a:r>
                        <a:rPr lang="en-US" sz="1100" u="none" strike="noStrike">
                          <a:effectLst/>
                        </a:rPr>
                        <a:t>Precision</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a:effectLst/>
                        </a:rPr>
                        <a:t>89.30%</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952560188"/>
                  </a:ext>
                </a:extLst>
              </a:tr>
              <a:tr h="502920">
                <a:tc>
                  <a:txBody>
                    <a:bodyPr/>
                    <a:lstStyle/>
                    <a:p>
                      <a:pPr algn="ctr" fontAlgn="b"/>
                      <a:r>
                        <a:rPr lang="en-US" sz="1100" u="none" strike="noStrike">
                          <a:effectLst/>
                        </a:rPr>
                        <a:t>F1 score</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88.01%</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07290180"/>
                  </a:ext>
                </a:extLst>
              </a:tr>
            </a:tbl>
          </a:graphicData>
        </a:graphic>
      </p:graphicFrame>
      <p:graphicFrame>
        <p:nvGraphicFramePr>
          <p:cNvPr id="7" name="Table 6">
            <a:extLst>
              <a:ext uri="{FF2B5EF4-FFF2-40B4-BE49-F238E27FC236}">
                <a16:creationId xmlns:a16="http://schemas.microsoft.com/office/drawing/2014/main" id="{DCE6BD77-3469-FB4C-8387-ABA9BF3A9922}"/>
              </a:ext>
            </a:extLst>
          </p:cNvPr>
          <p:cNvGraphicFramePr>
            <a:graphicFrameLocks noGrp="1"/>
          </p:cNvGraphicFramePr>
          <p:nvPr>
            <p:extLst>
              <p:ext uri="{D42A27DB-BD31-4B8C-83A1-F6EECF244321}">
                <p14:modId xmlns:p14="http://schemas.microsoft.com/office/powerpoint/2010/main" val="2338720146"/>
              </p:ext>
            </p:extLst>
          </p:nvPr>
        </p:nvGraphicFramePr>
        <p:xfrm>
          <a:off x="4953000" y="5347689"/>
          <a:ext cx="3048000" cy="2539011"/>
        </p:xfrm>
        <a:graphic>
          <a:graphicData uri="http://schemas.openxmlformats.org/drawingml/2006/table">
            <a:tbl>
              <a:tblPr>
                <a:tableStyleId>{5C22544A-7EE6-4342-B048-85BDC9FD1C3A}</a:tableStyleId>
              </a:tblPr>
              <a:tblGrid>
                <a:gridCol w="1524000">
                  <a:extLst>
                    <a:ext uri="{9D8B030D-6E8A-4147-A177-3AD203B41FA5}">
                      <a16:colId xmlns:a16="http://schemas.microsoft.com/office/drawing/2014/main" val="3558906519"/>
                    </a:ext>
                  </a:extLst>
                </a:gridCol>
                <a:gridCol w="1524000">
                  <a:extLst>
                    <a:ext uri="{9D8B030D-6E8A-4147-A177-3AD203B41FA5}">
                      <a16:colId xmlns:a16="http://schemas.microsoft.com/office/drawing/2014/main" val="3156711741"/>
                    </a:ext>
                  </a:extLst>
                </a:gridCol>
              </a:tblGrid>
              <a:tr h="557811">
                <a:tc>
                  <a:txBody>
                    <a:bodyPr/>
                    <a:lstStyle/>
                    <a:p>
                      <a:pPr algn="ctr" fontAlgn="b"/>
                      <a:r>
                        <a:rPr lang="en-US" sz="1100" u="none" strike="noStrike" dirty="0">
                          <a:effectLst/>
                        </a:rPr>
                        <a:t>Metric</a:t>
                      </a:r>
                      <a:endParaRPr lang="en-US" sz="11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a:effectLst/>
                        </a:rPr>
                        <a:t>Result</a:t>
                      </a:r>
                      <a:endParaRPr lang="en-US" sz="1100" b="1"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61681373"/>
                  </a:ext>
                </a:extLst>
              </a:tr>
              <a:tr h="495300">
                <a:tc>
                  <a:txBody>
                    <a:bodyPr/>
                    <a:lstStyle/>
                    <a:p>
                      <a:pPr algn="ctr" fontAlgn="b"/>
                      <a:r>
                        <a:rPr lang="en-US" sz="1100" u="none" strike="noStrike" dirty="0">
                          <a:effectLst/>
                        </a:rPr>
                        <a:t>Accuracy</a:t>
                      </a:r>
                      <a:endParaRPr lang="en-US" sz="11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82.22%</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48555102"/>
                  </a:ext>
                </a:extLst>
              </a:tr>
              <a:tr h="495300">
                <a:tc>
                  <a:txBody>
                    <a:bodyPr/>
                    <a:lstStyle/>
                    <a:p>
                      <a:pPr algn="ctr" fontAlgn="b"/>
                      <a:r>
                        <a:rPr lang="en-US" sz="1100" u="none" strike="noStrike">
                          <a:effectLst/>
                        </a:rPr>
                        <a:t>Recall</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73.55%</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82448453"/>
                  </a:ext>
                </a:extLst>
              </a:tr>
              <a:tr h="495300">
                <a:tc>
                  <a:txBody>
                    <a:bodyPr/>
                    <a:lstStyle/>
                    <a:p>
                      <a:pPr algn="ctr" fontAlgn="b"/>
                      <a:r>
                        <a:rPr lang="en-US" sz="1100" u="none" strike="noStrike">
                          <a:effectLst/>
                        </a:rPr>
                        <a:t>Precision</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80.72%</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55570652"/>
                  </a:ext>
                </a:extLst>
              </a:tr>
              <a:tr h="495300">
                <a:tc>
                  <a:txBody>
                    <a:bodyPr/>
                    <a:lstStyle/>
                    <a:p>
                      <a:pPr algn="ctr" fontAlgn="b"/>
                      <a:r>
                        <a:rPr lang="en-US" sz="1100" u="none" strike="noStrike">
                          <a:effectLst/>
                        </a:rPr>
                        <a:t>F1 score</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76.97%</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50937028"/>
                  </a:ext>
                </a:extLst>
              </a:tr>
            </a:tbl>
          </a:graphicData>
        </a:graphic>
      </p:graphicFrame>
      <p:graphicFrame>
        <p:nvGraphicFramePr>
          <p:cNvPr id="8" name="Table 7">
            <a:extLst>
              <a:ext uri="{FF2B5EF4-FFF2-40B4-BE49-F238E27FC236}">
                <a16:creationId xmlns:a16="http://schemas.microsoft.com/office/drawing/2014/main" id="{0A6509D0-BBA4-744D-A398-A494BAEA12C0}"/>
              </a:ext>
            </a:extLst>
          </p:cNvPr>
          <p:cNvGraphicFramePr>
            <a:graphicFrameLocks noGrp="1"/>
          </p:cNvGraphicFramePr>
          <p:nvPr>
            <p:extLst>
              <p:ext uri="{D42A27DB-BD31-4B8C-83A1-F6EECF244321}">
                <p14:modId xmlns:p14="http://schemas.microsoft.com/office/powerpoint/2010/main" val="4088482962"/>
              </p:ext>
            </p:extLst>
          </p:nvPr>
        </p:nvGraphicFramePr>
        <p:xfrm>
          <a:off x="8920098" y="5410200"/>
          <a:ext cx="3048000" cy="2476500"/>
        </p:xfrm>
        <a:graphic>
          <a:graphicData uri="http://schemas.openxmlformats.org/drawingml/2006/table">
            <a:tbl>
              <a:tblPr>
                <a:tableStyleId>{5C22544A-7EE6-4342-B048-85BDC9FD1C3A}</a:tableStyleId>
              </a:tblPr>
              <a:tblGrid>
                <a:gridCol w="1524000">
                  <a:extLst>
                    <a:ext uri="{9D8B030D-6E8A-4147-A177-3AD203B41FA5}">
                      <a16:colId xmlns:a16="http://schemas.microsoft.com/office/drawing/2014/main" val="582476359"/>
                    </a:ext>
                  </a:extLst>
                </a:gridCol>
                <a:gridCol w="1524000">
                  <a:extLst>
                    <a:ext uri="{9D8B030D-6E8A-4147-A177-3AD203B41FA5}">
                      <a16:colId xmlns:a16="http://schemas.microsoft.com/office/drawing/2014/main" val="2376191148"/>
                    </a:ext>
                  </a:extLst>
                </a:gridCol>
              </a:tblGrid>
              <a:tr h="495300">
                <a:tc>
                  <a:txBody>
                    <a:bodyPr/>
                    <a:lstStyle/>
                    <a:p>
                      <a:pPr algn="ctr" fontAlgn="b"/>
                      <a:r>
                        <a:rPr lang="en-US" sz="1100" u="none" strike="noStrike">
                          <a:effectLst/>
                        </a:rPr>
                        <a:t>Metric</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a:effectLst/>
                        </a:rPr>
                        <a:t>Result</a:t>
                      </a:r>
                      <a:endParaRPr lang="en-US" sz="1100" b="1"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033871730"/>
                  </a:ext>
                </a:extLst>
              </a:tr>
              <a:tr h="495300">
                <a:tc>
                  <a:txBody>
                    <a:bodyPr/>
                    <a:lstStyle/>
                    <a:p>
                      <a:pPr algn="ctr" fontAlgn="b"/>
                      <a:r>
                        <a:rPr lang="en-US" sz="1100" u="none" strike="noStrike">
                          <a:effectLst/>
                        </a:rPr>
                        <a:t>Accuracy</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a:effectLst/>
                        </a:rPr>
                        <a:t>88.82%</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28627463"/>
                  </a:ext>
                </a:extLst>
              </a:tr>
              <a:tr h="495300">
                <a:tc>
                  <a:txBody>
                    <a:bodyPr/>
                    <a:lstStyle/>
                    <a:p>
                      <a:pPr algn="ctr" fontAlgn="b"/>
                      <a:r>
                        <a:rPr lang="en-US" sz="1100" u="none" strike="noStrike" dirty="0">
                          <a:effectLst/>
                        </a:rPr>
                        <a:t>Recall</a:t>
                      </a:r>
                      <a:endParaRPr lang="en-US" sz="11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95.22%</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60954215"/>
                  </a:ext>
                </a:extLst>
              </a:tr>
              <a:tr h="495300">
                <a:tc>
                  <a:txBody>
                    <a:bodyPr/>
                    <a:lstStyle/>
                    <a:p>
                      <a:pPr algn="ctr" fontAlgn="b"/>
                      <a:r>
                        <a:rPr lang="en-US" sz="1100" u="none" strike="noStrike">
                          <a:effectLst/>
                        </a:rPr>
                        <a:t>Precision</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a:effectLst/>
                        </a:rPr>
                        <a:t>86.92%</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12966329"/>
                  </a:ext>
                </a:extLst>
              </a:tr>
              <a:tr h="495300">
                <a:tc>
                  <a:txBody>
                    <a:bodyPr/>
                    <a:lstStyle/>
                    <a:p>
                      <a:pPr algn="ctr" fontAlgn="b"/>
                      <a:r>
                        <a:rPr lang="en-US" sz="1100" u="none" strike="noStrike">
                          <a:effectLst/>
                        </a:rPr>
                        <a:t>F1 score</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90.88%</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099882776"/>
                  </a:ext>
                </a:extLst>
              </a:tr>
            </a:tbl>
          </a:graphicData>
        </a:graphic>
      </p:graphicFrame>
      <p:graphicFrame>
        <p:nvGraphicFramePr>
          <p:cNvPr id="9" name="Table 8">
            <a:extLst>
              <a:ext uri="{FF2B5EF4-FFF2-40B4-BE49-F238E27FC236}">
                <a16:creationId xmlns:a16="http://schemas.microsoft.com/office/drawing/2014/main" id="{8F9CCF8C-6AB8-EDAA-CE55-2223EF35B616}"/>
              </a:ext>
            </a:extLst>
          </p:cNvPr>
          <p:cNvGraphicFramePr>
            <a:graphicFrameLocks noGrp="1"/>
          </p:cNvGraphicFramePr>
          <p:nvPr>
            <p:extLst>
              <p:ext uri="{D42A27DB-BD31-4B8C-83A1-F6EECF244321}">
                <p14:modId xmlns:p14="http://schemas.microsoft.com/office/powerpoint/2010/main" val="931555688"/>
              </p:ext>
            </p:extLst>
          </p:nvPr>
        </p:nvGraphicFramePr>
        <p:xfrm>
          <a:off x="12655509" y="5347688"/>
          <a:ext cx="3048000" cy="2539011"/>
        </p:xfrm>
        <a:graphic>
          <a:graphicData uri="http://schemas.openxmlformats.org/drawingml/2006/table">
            <a:tbl>
              <a:tblPr>
                <a:tableStyleId>{5C22544A-7EE6-4342-B048-85BDC9FD1C3A}</a:tableStyleId>
              </a:tblPr>
              <a:tblGrid>
                <a:gridCol w="1524000">
                  <a:extLst>
                    <a:ext uri="{9D8B030D-6E8A-4147-A177-3AD203B41FA5}">
                      <a16:colId xmlns:a16="http://schemas.microsoft.com/office/drawing/2014/main" val="3558906519"/>
                    </a:ext>
                  </a:extLst>
                </a:gridCol>
                <a:gridCol w="1524000">
                  <a:extLst>
                    <a:ext uri="{9D8B030D-6E8A-4147-A177-3AD203B41FA5}">
                      <a16:colId xmlns:a16="http://schemas.microsoft.com/office/drawing/2014/main" val="3156711741"/>
                    </a:ext>
                  </a:extLst>
                </a:gridCol>
              </a:tblGrid>
              <a:tr h="557811">
                <a:tc>
                  <a:txBody>
                    <a:bodyPr/>
                    <a:lstStyle/>
                    <a:p>
                      <a:pPr algn="ctr" fontAlgn="b"/>
                      <a:r>
                        <a:rPr lang="en-US" sz="1100" u="none" strike="noStrike" dirty="0">
                          <a:effectLst/>
                        </a:rPr>
                        <a:t>Metric</a:t>
                      </a:r>
                      <a:endParaRPr lang="en-US" sz="11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a:effectLst/>
                        </a:rPr>
                        <a:t>Result</a:t>
                      </a:r>
                      <a:endParaRPr lang="en-US" sz="1100" b="1"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61681373"/>
                  </a:ext>
                </a:extLst>
              </a:tr>
              <a:tr h="495300">
                <a:tc>
                  <a:txBody>
                    <a:bodyPr/>
                    <a:lstStyle/>
                    <a:p>
                      <a:pPr algn="ctr" fontAlgn="b"/>
                      <a:r>
                        <a:rPr lang="en-US" sz="1100" u="none" strike="noStrike" dirty="0">
                          <a:effectLst/>
                        </a:rPr>
                        <a:t>Accuracy</a:t>
                      </a:r>
                      <a:endParaRPr lang="en-US" sz="11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86.06%</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48555102"/>
                  </a:ext>
                </a:extLst>
              </a:tr>
              <a:tr h="495300">
                <a:tc>
                  <a:txBody>
                    <a:bodyPr/>
                    <a:lstStyle/>
                    <a:p>
                      <a:pPr algn="ctr" fontAlgn="b"/>
                      <a:r>
                        <a:rPr lang="en-US" sz="1100" u="none" strike="noStrike">
                          <a:effectLst/>
                        </a:rPr>
                        <a:t>Recall</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69.42%</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82448453"/>
                  </a:ext>
                </a:extLst>
              </a:tr>
              <a:tr h="495300">
                <a:tc>
                  <a:txBody>
                    <a:bodyPr/>
                    <a:lstStyle/>
                    <a:p>
                      <a:pPr algn="ctr" fontAlgn="b"/>
                      <a:r>
                        <a:rPr lang="en-US" sz="1100" u="none" strike="noStrike">
                          <a:effectLst/>
                        </a:rPr>
                        <a:t>Precision</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94.64%</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55570652"/>
                  </a:ext>
                </a:extLst>
              </a:tr>
              <a:tr h="495300">
                <a:tc>
                  <a:txBody>
                    <a:bodyPr/>
                    <a:lstStyle/>
                    <a:p>
                      <a:pPr algn="ctr" fontAlgn="b"/>
                      <a:r>
                        <a:rPr lang="en-US" sz="1100" u="none" strike="noStrike">
                          <a:effectLst/>
                        </a:rPr>
                        <a:t>F1 score</a:t>
                      </a:r>
                      <a:endParaRPr lang="en-US" sz="11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US" sz="1100" u="none" strike="noStrike" dirty="0">
                          <a:effectLst/>
                        </a:rPr>
                        <a:t>80.09%</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50937028"/>
                  </a:ext>
                </a:extLst>
              </a:tr>
            </a:tbl>
          </a:graphicData>
        </a:graphic>
      </p:graphicFrame>
    </p:spTree>
    <p:extLst>
      <p:ext uri="{BB962C8B-B14F-4D97-AF65-F5344CB8AC3E}">
        <p14:creationId xmlns:p14="http://schemas.microsoft.com/office/powerpoint/2010/main" val="3209528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765860"/>
            <a:ext cx="6940846" cy="678080"/>
          </a:xfrm>
        </p:spPr>
        <p:txBody>
          <a:bodyPr>
            <a:noAutofit/>
          </a:bodyPr>
          <a:lstStyle/>
          <a:p>
            <a:r>
              <a:rPr lang="en-US" sz="3600" dirty="0">
                <a:solidFill>
                  <a:srgbClr val="9988FF"/>
                </a:solidFill>
                <a:latin typeface="Inter"/>
              </a:rPr>
              <a:t>Future Extensions</a:t>
            </a:r>
            <a:br>
              <a:rPr lang="en-US" dirty="0">
                <a:solidFill>
                  <a:srgbClr val="9988FF"/>
                </a:solidFill>
                <a:latin typeface="Inter"/>
              </a:rPr>
            </a:br>
            <a:endParaRPr lang="en-US" dirty="0"/>
          </a:p>
        </p:txBody>
      </p:sp>
      <p:sp>
        <p:nvSpPr>
          <p:cNvPr id="3" name="Subtitle 2"/>
          <p:cNvSpPr>
            <a:spLocks noGrp="1"/>
          </p:cNvSpPr>
          <p:nvPr>
            <p:ph type="subTitle" idx="1"/>
          </p:nvPr>
        </p:nvSpPr>
        <p:spPr>
          <a:xfrm>
            <a:off x="282541" y="1206293"/>
            <a:ext cx="18005460" cy="3365036"/>
          </a:xfrm>
        </p:spPr>
        <p:txBody>
          <a:bodyPr vert="horz" lIns="137160" tIns="68580" rIns="137160" bIns="68580" rtlCol="0" anchor="t">
            <a:noAutofit/>
          </a:bodyPr>
          <a:lstStyle/>
          <a:p>
            <a:pPr marL="457189" marR="0" lvl="0" indent="-457189"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800" b="0" i="0" u="none" strike="noStrike" kern="1200" cap="none" spc="0" normalizeH="0" baseline="0" noProof="0" dirty="0">
                <a:ln>
                  <a:noFill/>
                </a:ln>
                <a:solidFill>
                  <a:prstClr val="black"/>
                </a:solidFill>
                <a:effectLst/>
                <a:uLnTx/>
                <a:uFillTx/>
                <a:ea typeface="+mn-ea"/>
                <a:cs typeface="+mn-cs"/>
              </a:rPr>
              <a:t>Data and Feature  Exploration:</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b="0" i="0" u="none" strike="noStrike" kern="1200" cap="none" spc="0" normalizeH="0" baseline="0" noProof="0" dirty="0">
                <a:ln>
                  <a:noFill/>
                </a:ln>
                <a:solidFill>
                  <a:prstClr val="black"/>
                </a:solidFill>
                <a:effectLst/>
                <a:uLnTx/>
                <a:uFillTx/>
                <a:ea typeface="+mn-ea"/>
                <a:cs typeface="+mn-cs"/>
              </a:rPr>
              <a:t>Incorporating more diverse and comprehensive datasets.</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b="0" i="0" u="none" strike="noStrike" kern="1200" cap="none" spc="0" normalizeH="0" baseline="0" noProof="0" dirty="0">
                <a:ln>
                  <a:noFill/>
                </a:ln>
                <a:solidFill>
                  <a:prstClr val="black"/>
                </a:solidFill>
                <a:effectLst/>
                <a:uLnTx/>
                <a:uFillTx/>
                <a:ea typeface="+mn-ea"/>
                <a:cs typeface="+mn-cs"/>
              </a:rPr>
              <a:t>Investigating the impact of additional feature sets and data augmentation techniques on model performance.</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b="0" i="0" u="none" strike="noStrike" kern="1200" cap="none" spc="0" normalizeH="0" baseline="0" noProof="0" dirty="0">
                <a:ln>
                  <a:noFill/>
                </a:ln>
                <a:solidFill>
                  <a:prstClr val="black"/>
                </a:solidFill>
                <a:effectLst/>
                <a:uLnTx/>
                <a:uFillTx/>
                <a:ea typeface="+mn-ea"/>
                <a:cs typeface="+mn-cs"/>
              </a:rPr>
              <a:t>Enhancing data preprocessing and cleaning methodologies.</a:t>
            </a:r>
          </a:p>
          <a:p>
            <a:pPr marL="457189" marR="0" lvl="0" indent="-457189"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800" b="0" i="0" u="none" strike="noStrike" kern="1200" cap="none" spc="0" normalizeH="0" baseline="0" noProof="0" dirty="0">
                <a:ln>
                  <a:noFill/>
                </a:ln>
                <a:solidFill>
                  <a:prstClr val="black"/>
                </a:solidFill>
                <a:effectLst/>
                <a:uLnTx/>
                <a:uFillTx/>
                <a:ea typeface="+mn-ea"/>
                <a:cs typeface="+mn-cs"/>
              </a:rPr>
              <a:t>Application to New Domains:</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b="0" i="0" u="none" strike="noStrike" kern="1200" cap="none" spc="0" normalizeH="0" baseline="0" noProof="0" dirty="0">
                <a:ln>
                  <a:noFill/>
                </a:ln>
                <a:solidFill>
                  <a:prstClr val="black"/>
                </a:solidFill>
                <a:effectLst/>
                <a:uLnTx/>
                <a:uFillTx/>
                <a:ea typeface="+mn-ea"/>
                <a:cs typeface="+mn-cs"/>
              </a:rPr>
              <a:t>Applying the models and methodologies developed in this study to other industries or fields to assess their versatility and adaptability.</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b="0" i="0" u="none" strike="noStrike" kern="1200" cap="none" spc="0" normalizeH="0" baseline="0" noProof="0" dirty="0">
                <a:ln>
                  <a:noFill/>
                </a:ln>
                <a:solidFill>
                  <a:prstClr val="black"/>
                </a:solidFill>
                <a:effectLst/>
                <a:uLnTx/>
                <a:uFillTx/>
                <a:ea typeface="+mn-ea"/>
                <a:cs typeface="+mn-cs"/>
              </a:rPr>
              <a:t>Exploring cross-disciplinary applications, particularly where Students’ dropout intersects with social, economic, or environmental factors.</a:t>
            </a:r>
          </a:p>
          <a:p>
            <a:pPr marL="457189" marR="0" lvl="0" indent="-457189"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sz="2800" b="0" i="0" u="none" strike="noStrike" kern="1200" cap="none" spc="0" normalizeH="0" baseline="0" noProof="0" dirty="0">
                <a:ln>
                  <a:noFill/>
                </a:ln>
                <a:solidFill>
                  <a:prstClr val="black"/>
                </a:solidFill>
                <a:effectLst/>
                <a:uLnTx/>
                <a:uFillTx/>
                <a:ea typeface="+mn-ea"/>
                <a:cs typeface="+mn-cs"/>
              </a:rPr>
              <a:t>Application to New Domains:</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b="0" i="0" u="none" strike="noStrike" kern="1200" cap="none" spc="0" normalizeH="0" baseline="0" noProof="0" dirty="0">
                <a:ln>
                  <a:noFill/>
                </a:ln>
                <a:solidFill>
                  <a:prstClr val="black"/>
                </a:solidFill>
                <a:effectLst/>
                <a:uLnTx/>
                <a:uFillTx/>
                <a:ea typeface="+mn-ea"/>
                <a:cs typeface="+mn-cs"/>
              </a:rPr>
              <a:t>Leveraging emerging technologies to enhance computational efficiency and model scalability.</a:t>
            </a:r>
          </a:p>
          <a:p>
            <a:pPr marL="990575" marR="0" lvl="1" indent="-380990" algn="l" defTabSz="1219170" rtl="0" eaLnBrk="1" fontAlgn="auto" latinLnBrk="0" hangingPunct="1">
              <a:lnSpc>
                <a:spcPct val="100000"/>
              </a:lnSpc>
              <a:spcBef>
                <a:spcPct val="20000"/>
              </a:spcBef>
              <a:spcAft>
                <a:spcPts val="0"/>
              </a:spcAft>
              <a:buClrTx/>
              <a:buSzTx/>
              <a:buFont typeface="Arial" pitchFamily="34" charset="0"/>
              <a:buChar char="–"/>
              <a:tabLst/>
              <a:defRPr/>
            </a:pPr>
            <a:r>
              <a:rPr kumimoji="0" lang="en-US" b="0" i="0" u="none" strike="noStrike" kern="1200" cap="none" spc="0" normalizeH="0" baseline="0" noProof="0" dirty="0">
                <a:ln>
                  <a:noFill/>
                </a:ln>
                <a:solidFill>
                  <a:prstClr val="black"/>
                </a:solidFill>
                <a:effectLst/>
                <a:uLnTx/>
                <a:uFillTx/>
                <a:ea typeface="+mn-ea"/>
                <a:cs typeface="+mn-cs"/>
              </a:rPr>
              <a:t>Incorporating state-of-the-art hardware and software solutions to address current limitations in processing power and data storage.</a:t>
            </a:r>
          </a:p>
          <a:p>
            <a:pPr algn="just"/>
            <a:endParaRPr lang="en-US" sz="2800" dirty="0">
              <a:ea typeface="Calibri"/>
              <a:cs typeface="Calibri"/>
            </a:endParaRPr>
          </a:p>
        </p:txBody>
      </p:sp>
      <p:sp>
        <p:nvSpPr>
          <p:cNvPr id="4" name="AutoShape 6">
            <a:extLst>
              <a:ext uri="{FF2B5EF4-FFF2-40B4-BE49-F238E27FC236}">
                <a16:creationId xmlns:a16="http://schemas.microsoft.com/office/drawing/2014/main" id="{24EC2979-FA42-482F-5E38-42F6ACE2B5E2}"/>
              </a:ext>
            </a:extLst>
          </p:cNvPr>
          <p:cNvSpPr/>
          <p:nvPr/>
        </p:nvSpPr>
        <p:spPr>
          <a:xfrm>
            <a:off x="-512566" y="1206293"/>
            <a:ext cx="19313131" cy="0"/>
          </a:xfrm>
          <a:prstGeom prst="line">
            <a:avLst/>
          </a:prstGeom>
          <a:ln w="9525" cap="rnd">
            <a:solidFill>
              <a:srgbClr val="292828">
                <a:alpha val="47843"/>
              </a:srgbClr>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42680276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92828"/>
        </a:solidFill>
        <a:effectLst/>
      </p:bgPr>
    </p:bg>
    <p:spTree>
      <p:nvGrpSpPr>
        <p:cNvPr id="1" name=""/>
        <p:cNvGrpSpPr/>
        <p:nvPr/>
      </p:nvGrpSpPr>
      <p:grpSpPr>
        <a:xfrm>
          <a:off x="0" y="0"/>
          <a:ext cx="0" cy="0"/>
          <a:chOff x="0" y="0"/>
          <a:chExt cx="0" cy="0"/>
        </a:xfrm>
      </p:grpSpPr>
      <p:sp>
        <p:nvSpPr>
          <p:cNvPr id="2" name="Freeform 2"/>
          <p:cNvSpPr/>
          <p:nvPr/>
        </p:nvSpPr>
        <p:spPr>
          <a:xfrm rot="1020264">
            <a:off x="8955447" y="-1405395"/>
            <a:ext cx="12801600" cy="6015711"/>
          </a:xfrm>
          <a:custGeom>
            <a:avLst/>
            <a:gdLst/>
            <a:ahLst/>
            <a:cxnLst/>
            <a:rect l="l" t="t" r="r" b="b"/>
            <a:pathLst>
              <a:path w="12801600" h="6015711">
                <a:moveTo>
                  <a:pt x="0" y="0"/>
                </a:moveTo>
                <a:lnTo>
                  <a:pt x="12801600" y="0"/>
                </a:lnTo>
                <a:lnTo>
                  <a:pt x="12801600" y="6015711"/>
                </a:lnTo>
                <a:lnTo>
                  <a:pt x="0" y="6015711"/>
                </a:lnTo>
                <a:lnTo>
                  <a:pt x="0" y="0"/>
                </a:lnTo>
                <a:close/>
              </a:path>
            </a:pathLst>
          </a:custGeom>
          <a:blipFill>
            <a:blip r:embed="rId2">
              <a:alphaModFix amt="49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TextBox 3"/>
          <p:cNvSpPr txBox="1"/>
          <p:nvPr/>
        </p:nvSpPr>
        <p:spPr>
          <a:xfrm>
            <a:off x="4419600" y="4000500"/>
            <a:ext cx="9639300" cy="1346522"/>
          </a:xfrm>
          <a:prstGeom prst="rect">
            <a:avLst/>
          </a:prstGeom>
        </p:spPr>
        <p:txBody>
          <a:bodyPr wrap="square" lIns="0" tIns="0" rIns="0" bIns="0" rtlCol="0" anchor="t">
            <a:spAutoFit/>
          </a:bodyPr>
          <a:lstStyle/>
          <a:p>
            <a:pPr>
              <a:lnSpc>
                <a:spcPts val="10538"/>
              </a:lnSpc>
            </a:pPr>
            <a:r>
              <a:rPr lang="en-US" sz="8782" dirty="0">
                <a:solidFill>
                  <a:srgbClr val="FFFFFF"/>
                </a:solidFill>
                <a:latin typeface="Inter"/>
              </a:rPr>
              <a:t>THANK </a:t>
            </a:r>
            <a:r>
              <a:rPr lang="en-US" sz="8782" dirty="0">
                <a:solidFill>
                  <a:srgbClr val="9988FF"/>
                </a:solidFill>
                <a:latin typeface="Inter"/>
              </a:rPr>
              <a:t>YOU</a:t>
            </a:r>
          </a:p>
        </p:txBody>
      </p:sp>
    </p:spTree>
    <p:extLst>
      <p:ext uri="{BB962C8B-B14F-4D97-AF65-F5344CB8AC3E}">
        <p14:creationId xmlns:p14="http://schemas.microsoft.com/office/powerpoint/2010/main" val="75328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988FF"/>
        </a:solidFill>
        <a:effectLst/>
      </p:bgPr>
    </p:bg>
    <p:spTree>
      <p:nvGrpSpPr>
        <p:cNvPr id="1" name=""/>
        <p:cNvGrpSpPr/>
        <p:nvPr/>
      </p:nvGrpSpPr>
      <p:grpSpPr>
        <a:xfrm>
          <a:off x="0" y="0"/>
          <a:ext cx="0" cy="0"/>
          <a:chOff x="0" y="0"/>
          <a:chExt cx="0" cy="0"/>
        </a:xfrm>
      </p:grpSpPr>
      <p:sp>
        <p:nvSpPr>
          <p:cNvPr id="2" name="Freeform 2"/>
          <p:cNvSpPr/>
          <p:nvPr/>
        </p:nvSpPr>
        <p:spPr>
          <a:xfrm>
            <a:off x="-8534400" y="-5829300"/>
            <a:ext cx="35755116" cy="20248417"/>
          </a:xfrm>
          <a:custGeom>
            <a:avLst/>
            <a:gdLst/>
            <a:ahLst/>
            <a:cxnLst/>
            <a:rect l="l" t="t" r="r" b="b"/>
            <a:pathLst>
              <a:path w="35755116" h="20248417">
                <a:moveTo>
                  <a:pt x="0" y="0"/>
                </a:moveTo>
                <a:lnTo>
                  <a:pt x="35755117" y="0"/>
                </a:lnTo>
                <a:lnTo>
                  <a:pt x="35755117" y="20248417"/>
                </a:lnTo>
                <a:lnTo>
                  <a:pt x="0" y="20248417"/>
                </a:lnTo>
                <a:lnTo>
                  <a:pt x="0" y="0"/>
                </a:lnTo>
                <a:close/>
              </a:path>
            </a:pathLst>
          </a:custGeom>
          <a:blipFill>
            <a:blip r:embed="rId2">
              <a:alphaModFix amt="19999"/>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grpSp>
        <p:nvGrpSpPr>
          <p:cNvPr id="3" name="Group 3"/>
          <p:cNvGrpSpPr/>
          <p:nvPr/>
        </p:nvGrpSpPr>
        <p:grpSpPr>
          <a:xfrm>
            <a:off x="2057400" y="647700"/>
            <a:ext cx="13918006" cy="2516029"/>
            <a:chOff x="0" y="-9525"/>
            <a:chExt cx="18557342" cy="2002179"/>
          </a:xfrm>
        </p:grpSpPr>
        <p:sp>
          <p:nvSpPr>
            <p:cNvPr id="4" name="TextBox 4"/>
            <p:cNvSpPr txBox="1"/>
            <p:nvPr/>
          </p:nvSpPr>
          <p:spPr>
            <a:xfrm>
              <a:off x="0" y="-9525"/>
              <a:ext cx="18557342" cy="1552305"/>
            </a:xfrm>
            <a:prstGeom prst="rect">
              <a:avLst/>
            </a:prstGeom>
          </p:spPr>
          <p:txBody>
            <a:bodyPr lIns="0" tIns="0" rIns="0" bIns="0" rtlCol="0" anchor="t">
              <a:spAutoFit/>
            </a:bodyPr>
            <a:lstStyle/>
            <a:p>
              <a:pPr marL="0" marR="0" lvl="0" indent="0" algn="ctr" defTabSz="914400" rtl="0" eaLnBrk="1" fontAlgn="auto" latinLnBrk="0" hangingPunct="1">
                <a:lnSpc>
                  <a:spcPts val="1056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Inter"/>
                  <a:ea typeface="+mn-ea"/>
                  <a:cs typeface="+mn-cs"/>
                </a:rPr>
                <a:t>The Problem</a:t>
              </a:r>
            </a:p>
          </p:txBody>
        </p:sp>
        <p:sp>
          <p:nvSpPr>
            <p:cNvPr id="5" name="TextBox 5"/>
            <p:cNvSpPr txBox="1"/>
            <p:nvPr/>
          </p:nvSpPr>
          <p:spPr>
            <a:xfrm>
              <a:off x="406400" y="1698751"/>
              <a:ext cx="13883742" cy="293903"/>
            </a:xfrm>
            <a:prstGeom prst="rect">
              <a:avLst/>
            </a:prstGeom>
          </p:spPr>
          <p:txBody>
            <a:bodyPr wrap="square" lIns="0" tIns="0" rIns="0" bIns="0" rtlCol="0" anchor="t">
              <a:spAutoFit/>
            </a:bodyPr>
            <a:lstStyle/>
            <a:p>
              <a:pPr lvl="0"/>
              <a:r>
                <a:rPr lang="en-US" sz="2400" dirty="0">
                  <a:solidFill>
                    <a:schemeClr val="bg1"/>
                  </a:solidFill>
                  <a:ea typeface="Tahoma" panose="020B0604030504040204" pitchFamily="34" charset="0"/>
                  <a:cs typeface="Tahoma" panose="020B0604030504040204" pitchFamily="34" charset="0"/>
                </a:rPr>
                <a:t>Predicting student dropout in online learning.</a:t>
              </a:r>
            </a:p>
          </p:txBody>
        </p:sp>
      </p:grpSp>
      <p:sp>
        <p:nvSpPr>
          <p:cNvPr id="6" name="TextBox 5">
            <a:extLst>
              <a:ext uri="{FF2B5EF4-FFF2-40B4-BE49-F238E27FC236}">
                <a16:creationId xmlns:a16="http://schemas.microsoft.com/office/drawing/2014/main" id="{587656AB-0156-AA3A-8177-A3124ACDE07D}"/>
              </a:ext>
            </a:extLst>
          </p:cNvPr>
          <p:cNvSpPr txBox="1"/>
          <p:nvPr/>
        </p:nvSpPr>
        <p:spPr>
          <a:xfrm>
            <a:off x="1752600" y="2228457"/>
            <a:ext cx="2884316" cy="738664"/>
          </a:xfrm>
          <a:prstGeom prst="rect">
            <a:avLst/>
          </a:prstGeom>
          <a:noFill/>
        </p:spPr>
        <p:txBody>
          <a:bodyPr wrap="none" rtlCol="0">
            <a:spAutoFit/>
          </a:bodyPr>
          <a:lstStyle/>
          <a:p>
            <a:r>
              <a:rPr lang="en-US" sz="2400" dirty="0">
                <a:solidFill>
                  <a:schemeClr val="tx1"/>
                </a:solidFill>
                <a:latin typeface="+mj-lt"/>
                <a:ea typeface="Tahoma" panose="020B0604030504040204" pitchFamily="34" charset="0"/>
                <a:cs typeface="Tahoma" panose="020B0604030504040204" pitchFamily="34" charset="0"/>
              </a:rPr>
              <a:t>What is the problem?</a:t>
            </a:r>
          </a:p>
          <a:p>
            <a:endParaRPr lang="en-US" dirty="0"/>
          </a:p>
        </p:txBody>
      </p:sp>
      <p:sp>
        <p:nvSpPr>
          <p:cNvPr id="7" name="TextBox 6">
            <a:extLst>
              <a:ext uri="{FF2B5EF4-FFF2-40B4-BE49-F238E27FC236}">
                <a16:creationId xmlns:a16="http://schemas.microsoft.com/office/drawing/2014/main" id="{E71D024A-3C7C-2B19-01E2-A2A64B62E4BB}"/>
              </a:ext>
            </a:extLst>
          </p:cNvPr>
          <p:cNvSpPr txBox="1"/>
          <p:nvPr/>
        </p:nvSpPr>
        <p:spPr>
          <a:xfrm>
            <a:off x="1752600" y="3488107"/>
            <a:ext cx="3074752" cy="738664"/>
          </a:xfrm>
          <a:prstGeom prst="rect">
            <a:avLst/>
          </a:prstGeom>
          <a:noFill/>
        </p:spPr>
        <p:txBody>
          <a:bodyPr wrap="none" rtlCol="0">
            <a:spAutoFit/>
          </a:bodyPr>
          <a:lstStyle/>
          <a:p>
            <a:r>
              <a:rPr lang="en-US" sz="2400" dirty="0">
                <a:latin typeface="+mj-lt"/>
              </a:rPr>
              <a:t>Who has this problem?</a:t>
            </a:r>
          </a:p>
          <a:p>
            <a:endParaRPr lang="en-US" dirty="0"/>
          </a:p>
        </p:txBody>
      </p:sp>
      <p:sp>
        <p:nvSpPr>
          <p:cNvPr id="8" name="TextBox 7">
            <a:extLst>
              <a:ext uri="{FF2B5EF4-FFF2-40B4-BE49-F238E27FC236}">
                <a16:creationId xmlns:a16="http://schemas.microsoft.com/office/drawing/2014/main" id="{270B7ED7-7DE2-1105-7D4F-7BB6CCBA5C3F}"/>
              </a:ext>
            </a:extLst>
          </p:cNvPr>
          <p:cNvSpPr txBox="1"/>
          <p:nvPr/>
        </p:nvSpPr>
        <p:spPr>
          <a:xfrm>
            <a:off x="2362200" y="4144508"/>
            <a:ext cx="10626563" cy="830997"/>
          </a:xfrm>
          <a:prstGeom prst="rect">
            <a:avLst/>
          </a:prstGeom>
          <a:noFill/>
        </p:spPr>
        <p:txBody>
          <a:bodyPr wrap="none" rtlCol="0">
            <a:spAutoFit/>
          </a:bodyPr>
          <a:lstStyle/>
          <a:p>
            <a:r>
              <a:rPr lang="en-US" sz="2400" dirty="0">
                <a:solidFill>
                  <a:schemeClr val="bg1"/>
                </a:solidFill>
                <a:ea typeface="Tahoma" panose="020B0604030504040204" pitchFamily="34" charset="0"/>
                <a:cs typeface="Tahoma" panose="020B0604030504040204" pitchFamily="34" charset="0"/>
              </a:rPr>
              <a:t>Student dropping out is one of the most complicated problems faced by universities</a:t>
            </a:r>
          </a:p>
          <a:p>
            <a:endParaRPr lang="en-US" sz="2400" dirty="0">
              <a:solidFill>
                <a:schemeClr val="bg1"/>
              </a:solidFill>
            </a:endParaRPr>
          </a:p>
        </p:txBody>
      </p:sp>
      <p:sp>
        <p:nvSpPr>
          <p:cNvPr id="9" name="TextBox 8">
            <a:extLst>
              <a:ext uri="{FF2B5EF4-FFF2-40B4-BE49-F238E27FC236}">
                <a16:creationId xmlns:a16="http://schemas.microsoft.com/office/drawing/2014/main" id="{E156056A-C6C4-DF08-88B9-8C991864477A}"/>
              </a:ext>
            </a:extLst>
          </p:cNvPr>
          <p:cNvSpPr txBox="1"/>
          <p:nvPr/>
        </p:nvSpPr>
        <p:spPr>
          <a:xfrm>
            <a:off x="2073729" y="5861957"/>
            <a:ext cx="184731" cy="369332"/>
          </a:xfrm>
          <a:prstGeom prst="rect">
            <a:avLst/>
          </a:prstGeom>
          <a:noFill/>
        </p:spPr>
        <p:txBody>
          <a:bodyPr wrap="none" rtlCol="0">
            <a:spAutoFit/>
          </a:bodyPr>
          <a:lstStyle/>
          <a:p>
            <a:endParaRPr lang="en-US" dirty="0"/>
          </a:p>
        </p:txBody>
      </p:sp>
      <p:sp>
        <p:nvSpPr>
          <p:cNvPr id="10" name="TextBox 9">
            <a:extLst>
              <a:ext uri="{FF2B5EF4-FFF2-40B4-BE49-F238E27FC236}">
                <a16:creationId xmlns:a16="http://schemas.microsoft.com/office/drawing/2014/main" id="{9DE77B63-C04F-3D6D-9D78-35B46D52EFF7}"/>
              </a:ext>
            </a:extLst>
          </p:cNvPr>
          <p:cNvSpPr txBox="1"/>
          <p:nvPr/>
        </p:nvSpPr>
        <p:spPr>
          <a:xfrm>
            <a:off x="2362200" y="5686046"/>
            <a:ext cx="10331226" cy="830997"/>
          </a:xfrm>
          <a:prstGeom prst="rect">
            <a:avLst/>
          </a:prstGeom>
          <a:noFill/>
        </p:spPr>
        <p:txBody>
          <a:bodyPr wrap="none" rtlCol="0">
            <a:spAutoFit/>
          </a:bodyPr>
          <a:lstStyle/>
          <a:p>
            <a:r>
              <a:rPr lang="en-US" sz="2400" dirty="0">
                <a:solidFill>
                  <a:schemeClr val="bg1"/>
                </a:solidFill>
                <a:ea typeface="Tahoma" panose="020B0604030504040204" pitchFamily="34" charset="0"/>
                <a:cs typeface="Tahoma" panose="020B0604030504040204" pitchFamily="34" charset="0"/>
              </a:rPr>
              <a:t>Predicting student dropout can effectively help reduce social and economic costs.</a:t>
            </a:r>
          </a:p>
          <a:p>
            <a:endParaRPr lang="en-US" sz="2400" dirty="0">
              <a:solidFill>
                <a:schemeClr val="bg1"/>
              </a:solidFill>
            </a:endParaRPr>
          </a:p>
        </p:txBody>
      </p:sp>
      <p:sp>
        <p:nvSpPr>
          <p:cNvPr id="11" name="TextBox 10">
            <a:extLst>
              <a:ext uri="{FF2B5EF4-FFF2-40B4-BE49-F238E27FC236}">
                <a16:creationId xmlns:a16="http://schemas.microsoft.com/office/drawing/2014/main" id="{522EC05D-D358-F5E1-1636-C75E2AD4295B}"/>
              </a:ext>
            </a:extLst>
          </p:cNvPr>
          <p:cNvSpPr txBox="1"/>
          <p:nvPr/>
        </p:nvSpPr>
        <p:spPr>
          <a:xfrm>
            <a:off x="1752600" y="4975555"/>
            <a:ext cx="4713919" cy="830997"/>
          </a:xfrm>
          <a:prstGeom prst="rect">
            <a:avLst/>
          </a:prstGeom>
          <a:noFill/>
        </p:spPr>
        <p:txBody>
          <a:bodyPr wrap="none" rtlCol="0">
            <a:spAutoFit/>
          </a:bodyPr>
          <a:lstStyle/>
          <a:p>
            <a:r>
              <a:rPr lang="en-US" sz="2400" dirty="0">
                <a:solidFill>
                  <a:schemeClr val="tx1"/>
                </a:solidFill>
                <a:latin typeface="+mj-lt"/>
                <a:ea typeface="Tahoma" panose="020B0604030504040204" pitchFamily="34" charset="0"/>
                <a:cs typeface="Tahoma" panose="020B0604030504040204" pitchFamily="34" charset="0"/>
              </a:rPr>
              <a:t>Why should this problem be solved?</a:t>
            </a:r>
          </a:p>
          <a:p>
            <a:endParaRPr lang="en-US" sz="2400" dirty="0">
              <a:latin typeface="+mj-lt"/>
            </a:endParaRPr>
          </a:p>
        </p:txBody>
      </p:sp>
      <p:sp>
        <p:nvSpPr>
          <p:cNvPr id="12" name="TextBox 11">
            <a:extLst>
              <a:ext uri="{FF2B5EF4-FFF2-40B4-BE49-F238E27FC236}">
                <a16:creationId xmlns:a16="http://schemas.microsoft.com/office/drawing/2014/main" id="{191690F2-4894-6BC7-2328-936E630336FF}"/>
              </a:ext>
            </a:extLst>
          </p:cNvPr>
          <p:cNvSpPr txBox="1"/>
          <p:nvPr/>
        </p:nvSpPr>
        <p:spPr>
          <a:xfrm>
            <a:off x="1752600" y="6468434"/>
            <a:ext cx="4237442" cy="830997"/>
          </a:xfrm>
          <a:prstGeom prst="rect">
            <a:avLst/>
          </a:prstGeom>
          <a:noFill/>
        </p:spPr>
        <p:txBody>
          <a:bodyPr wrap="none" rtlCol="0">
            <a:spAutoFit/>
          </a:bodyPr>
          <a:lstStyle/>
          <a:p>
            <a:r>
              <a:rPr lang="en-US" sz="2400" dirty="0">
                <a:solidFill>
                  <a:schemeClr val="tx1"/>
                </a:solidFill>
                <a:latin typeface="+mj-lt"/>
                <a:ea typeface="Tahoma" panose="020B0604030504040204" pitchFamily="34" charset="0"/>
                <a:cs typeface="Tahoma" panose="020B0604030504040204" pitchFamily="34" charset="0"/>
              </a:rPr>
              <a:t>How is the problem formulated?</a:t>
            </a:r>
          </a:p>
          <a:p>
            <a:endParaRPr lang="en-US" sz="2400" dirty="0">
              <a:latin typeface="+mj-lt"/>
            </a:endParaRPr>
          </a:p>
        </p:txBody>
      </p:sp>
      <p:sp>
        <p:nvSpPr>
          <p:cNvPr id="13" name="TextBox 12">
            <a:extLst>
              <a:ext uri="{FF2B5EF4-FFF2-40B4-BE49-F238E27FC236}">
                <a16:creationId xmlns:a16="http://schemas.microsoft.com/office/drawing/2014/main" id="{C8371004-248B-3DEB-7C5D-FF2F61CE7B2F}"/>
              </a:ext>
            </a:extLst>
          </p:cNvPr>
          <p:cNvSpPr txBox="1"/>
          <p:nvPr/>
        </p:nvSpPr>
        <p:spPr>
          <a:xfrm>
            <a:off x="2362200" y="7273713"/>
            <a:ext cx="14477999" cy="1569660"/>
          </a:xfrm>
          <a:prstGeom prst="rect">
            <a:avLst/>
          </a:prstGeom>
          <a:noFill/>
        </p:spPr>
        <p:txBody>
          <a:bodyPr wrap="square" rtlCol="0">
            <a:spAutoFit/>
          </a:bodyPr>
          <a:lstStyle/>
          <a:p>
            <a:r>
              <a:rPr lang="en-US" sz="2400" dirty="0">
                <a:solidFill>
                  <a:schemeClr val="bg1"/>
                </a:solidFill>
                <a:ea typeface="Tahoma" panose="020B0604030504040204" pitchFamily="34" charset="0"/>
                <a:cs typeface="Tahoma" panose="020B0604030504040204" pitchFamily="34" charset="0"/>
              </a:rPr>
              <a:t>How to make early predictions of student dropout in online learning so that lecturers and administrators can carry out appropriate interventions to reduce their retention by building a predictive analysis model using three algorithms: Logistics Regression, Naïve Bayes and Decision Tree along with an Ensemble method.</a:t>
            </a:r>
          </a:p>
          <a:p>
            <a:endParaRPr lang="en-US" sz="2400" dirty="0">
              <a:solidFill>
                <a:schemeClr val="bg1"/>
              </a:solidFill>
            </a:endParaRPr>
          </a:p>
        </p:txBody>
      </p:sp>
    </p:spTree>
    <p:extLst>
      <p:ext uri="{BB962C8B-B14F-4D97-AF65-F5344CB8AC3E}">
        <p14:creationId xmlns:p14="http://schemas.microsoft.com/office/powerpoint/2010/main" val="28031220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92828"/>
        </a:solidFill>
        <a:effectLst/>
      </p:bgPr>
    </p:bg>
    <p:spTree>
      <p:nvGrpSpPr>
        <p:cNvPr id="1" name=""/>
        <p:cNvGrpSpPr/>
        <p:nvPr/>
      </p:nvGrpSpPr>
      <p:grpSpPr>
        <a:xfrm>
          <a:off x="0" y="0"/>
          <a:ext cx="0" cy="0"/>
          <a:chOff x="0" y="0"/>
          <a:chExt cx="0" cy="0"/>
        </a:xfrm>
      </p:grpSpPr>
      <p:sp>
        <p:nvSpPr>
          <p:cNvPr id="2" name="Freeform 2"/>
          <p:cNvSpPr/>
          <p:nvPr/>
        </p:nvSpPr>
        <p:spPr>
          <a:xfrm rot="1020264">
            <a:off x="8955447" y="-1405395"/>
            <a:ext cx="12801600" cy="6015711"/>
          </a:xfrm>
          <a:custGeom>
            <a:avLst/>
            <a:gdLst/>
            <a:ahLst/>
            <a:cxnLst/>
            <a:rect l="l" t="t" r="r" b="b"/>
            <a:pathLst>
              <a:path w="12801600" h="6015711">
                <a:moveTo>
                  <a:pt x="0" y="0"/>
                </a:moveTo>
                <a:lnTo>
                  <a:pt x="12801600" y="0"/>
                </a:lnTo>
                <a:lnTo>
                  <a:pt x="12801600" y="6015711"/>
                </a:lnTo>
                <a:lnTo>
                  <a:pt x="0" y="6015711"/>
                </a:lnTo>
                <a:lnTo>
                  <a:pt x="0" y="0"/>
                </a:lnTo>
                <a:close/>
              </a:path>
            </a:pathLst>
          </a:custGeom>
          <a:blipFill>
            <a:blip r:embed="rId2">
              <a:alphaModFix amt="49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TextBox 3"/>
          <p:cNvSpPr txBox="1"/>
          <p:nvPr/>
        </p:nvSpPr>
        <p:spPr>
          <a:xfrm>
            <a:off x="1028700" y="508826"/>
            <a:ext cx="8115300" cy="1142620"/>
          </a:xfrm>
          <a:prstGeom prst="rect">
            <a:avLst/>
          </a:prstGeom>
        </p:spPr>
        <p:txBody>
          <a:bodyPr lIns="0" tIns="0" rIns="0" bIns="0" rtlCol="0" anchor="t">
            <a:spAutoFit/>
          </a:bodyPr>
          <a:lstStyle/>
          <a:p>
            <a:pPr marL="0" marR="0" lvl="0" indent="0" algn="l" defTabSz="914400" rtl="0" eaLnBrk="1" fontAlgn="auto" latinLnBrk="0" hangingPunct="1">
              <a:lnSpc>
                <a:spcPts val="10538"/>
              </a:lnSpc>
              <a:spcBef>
                <a:spcPts val="0"/>
              </a:spcBef>
              <a:spcAft>
                <a:spcPts val="0"/>
              </a:spcAft>
              <a:buClrTx/>
              <a:buSzTx/>
              <a:buFontTx/>
              <a:buNone/>
              <a:tabLst/>
              <a:defRPr/>
            </a:pPr>
            <a:r>
              <a:rPr lang="en-US" sz="4000" dirty="0">
                <a:solidFill>
                  <a:srgbClr val="FFFFFF"/>
                </a:solidFill>
                <a:latin typeface="Inter"/>
              </a:rPr>
              <a:t>Related </a:t>
            </a:r>
            <a:r>
              <a:rPr kumimoji="0" lang="en-US" sz="4000" b="0" i="0" u="none" strike="noStrike" kern="1200" cap="none" spc="0" normalizeH="0" baseline="0" noProof="0" dirty="0">
                <a:ln>
                  <a:noFill/>
                </a:ln>
                <a:solidFill>
                  <a:srgbClr val="9988FF"/>
                </a:solidFill>
                <a:effectLst/>
                <a:uLnTx/>
                <a:uFillTx/>
                <a:latin typeface="Inter"/>
                <a:ea typeface="+mn-ea"/>
                <a:cs typeface="+mn-cs"/>
              </a:rPr>
              <a:t>Work 1</a:t>
            </a:r>
          </a:p>
        </p:txBody>
      </p:sp>
      <p:sp>
        <p:nvSpPr>
          <p:cNvPr id="4" name="TextBox 4"/>
          <p:cNvSpPr txBox="1"/>
          <p:nvPr/>
        </p:nvSpPr>
        <p:spPr>
          <a:xfrm>
            <a:off x="1028700" y="2351399"/>
            <a:ext cx="15049500" cy="2954655"/>
          </a:xfrm>
          <a:prstGeom prst="rect">
            <a:avLst/>
          </a:prstGeom>
        </p:spPr>
        <p:txBody>
          <a:bodyPr wrap="square" lIns="0" tIns="0" rIns="0" bIns="0" rtlCol="0" anchor="t">
            <a:spAutoFit/>
          </a:bodyPr>
          <a:lstStyle/>
          <a:p>
            <a:r>
              <a:rPr lang="en-US" sz="3200" dirty="0">
                <a:solidFill>
                  <a:schemeClr val="bg1"/>
                </a:solidFill>
                <a:ea typeface="Tahoma" panose="020B0604030504040204" pitchFamily="34" charset="0"/>
                <a:cs typeface="Tahoma" panose="020B0604030504040204" pitchFamily="34" charset="0"/>
              </a:rPr>
              <a:t>Project is based on IEEE paper - </a:t>
            </a:r>
            <a:r>
              <a:rPr lang="en-US" sz="3200" i="1" dirty="0">
                <a:solidFill>
                  <a:schemeClr val="bg1"/>
                </a:solidFill>
                <a:ea typeface="Tahoma" panose="020B0604030504040204" pitchFamily="34" charset="0"/>
                <a:cs typeface="Tahoma" panose="020B0604030504040204" pitchFamily="34" charset="0"/>
              </a:rPr>
              <a:t>Machine Learning Algorithms for Early Predicting Dropout Student Online Learning (ISBN - </a:t>
            </a:r>
            <a:r>
              <a:rPr lang="en-US" sz="3200" dirty="0">
                <a:solidFill>
                  <a:schemeClr val="bg1"/>
                </a:solidFill>
              </a:rPr>
              <a:t>979-8-3503-7012-6).</a:t>
            </a:r>
          </a:p>
          <a:p>
            <a:pPr marL="0" indent="0">
              <a:buNone/>
            </a:pPr>
            <a:endParaRPr lang="en-US" sz="3200" dirty="0">
              <a:solidFill>
                <a:schemeClr val="bg1"/>
              </a:solidFill>
            </a:endParaRPr>
          </a:p>
          <a:p>
            <a:r>
              <a:rPr lang="en-US" sz="3200" dirty="0">
                <a:solidFill>
                  <a:schemeClr val="bg1"/>
                </a:solidFill>
                <a:ea typeface="Tahoma" panose="020B0604030504040204" pitchFamily="34" charset="0"/>
                <a:cs typeface="Tahoma" panose="020B0604030504040204" pitchFamily="34" charset="0"/>
              </a:rPr>
              <a:t>Research study in this paper seeks to predict if a student would fail their course with the help of Naïve Bayes, Logistic Regression with </a:t>
            </a:r>
            <a:r>
              <a:rPr lang="en-US" sz="3200" dirty="0" err="1">
                <a:solidFill>
                  <a:schemeClr val="bg1"/>
                </a:solidFill>
                <a:ea typeface="Tahoma" panose="020B0604030504040204" pitchFamily="34" charset="0"/>
                <a:cs typeface="Tahoma" panose="020B0604030504040204" pitchFamily="34" charset="0"/>
              </a:rPr>
              <a:t>Laso</a:t>
            </a:r>
            <a:r>
              <a:rPr lang="en-US" sz="3200" dirty="0">
                <a:solidFill>
                  <a:schemeClr val="bg1"/>
                </a:solidFill>
                <a:ea typeface="Tahoma" panose="020B0604030504040204" pitchFamily="34" charset="0"/>
                <a:cs typeface="Tahoma" panose="020B0604030504040204" pitchFamily="34" charset="0"/>
              </a:rPr>
              <a:t>, Logistic Regression with Ridge, and Super Vector Machine algorithms.</a:t>
            </a:r>
          </a:p>
        </p:txBody>
      </p:sp>
    </p:spTree>
    <p:extLst>
      <p:ext uri="{BB962C8B-B14F-4D97-AF65-F5344CB8AC3E}">
        <p14:creationId xmlns:p14="http://schemas.microsoft.com/office/powerpoint/2010/main" val="1064503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50664" y="1832950"/>
            <a:ext cx="17602200" cy="4773166"/>
          </a:xfrm>
          <a:prstGeom prst="rect">
            <a:avLst/>
          </a:prstGeom>
        </p:spPr>
        <p:txBody>
          <a:bodyPr wrap="square" lIns="0" tIns="0" rIns="0" bIns="0" rtlCol="0" anchor="t">
            <a:spAutoFit/>
          </a:bodyPr>
          <a:lstStyle/>
          <a:p>
            <a:pPr algn="just"/>
            <a:r>
              <a:rPr lang="en-US" sz="2000" dirty="0">
                <a:ea typeface="+mn-lt"/>
                <a:cs typeface="+mn-lt"/>
              </a:rPr>
              <a:t>J. </a:t>
            </a:r>
            <a:r>
              <a:rPr lang="en-US" sz="2000" dirty="0" err="1">
                <a:ea typeface="+mn-lt"/>
                <a:cs typeface="+mn-lt"/>
              </a:rPr>
              <a:t>Niyogisubizo</a:t>
            </a:r>
            <a:r>
              <a:rPr lang="en-US" sz="2000" dirty="0">
                <a:ea typeface="+mn-lt"/>
                <a:cs typeface="+mn-lt"/>
              </a:rPr>
              <a:t>, L. Liao, E. </a:t>
            </a:r>
            <a:r>
              <a:rPr lang="en-US" sz="2000" dirty="0" err="1">
                <a:ea typeface="+mn-lt"/>
                <a:cs typeface="+mn-lt"/>
              </a:rPr>
              <a:t>Nziyumva</a:t>
            </a:r>
            <a:r>
              <a:rPr lang="en-US" sz="2000" dirty="0">
                <a:ea typeface="+mn-lt"/>
                <a:cs typeface="+mn-lt"/>
              </a:rPr>
              <a:t>, E. </a:t>
            </a:r>
            <a:r>
              <a:rPr lang="en-US" sz="2000" dirty="0" err="1">
                <a:ea typeface="+mn-lt"/>
                <a:cs typeface="+mn-lt"/>
              </a:rPr>
              <a:t>Murwanashyaka</a:t>
            </a:r>
            <a:r>
              <a:rPr lang="en-US" sz="2000" dirty="0">
                <a:ea typeface="+mn-lt"/>
                <a:cs typeface="+mn-lt"/>
              </a:rPr>
              <a:t>, and P. C. </a:t>
            </a:r>
            <a:r>
              <a:rPr lang="en-US" sz="2000" dirty="0" err="1">
                <a:ea typeface="+mn-lt"/>
                <a:cs typeface="+mn-lt"/>
              </a:rPr>
              <a:t>Nshimyumukiza</a:t>
            </a:r>
            <a:r>
              <a:rPr lang="en-US" sz="2000" dirty="0">
                <a:ea typeface="+mn-lt"/>
                <a:cs typeface="+mn-lt"/>
              </a:rPr>
              <a:t>, “Predicting student’s dropout in university classes using two-layer ensemble machine learning approach: A novel stacked generalization,” Computers and Education: Artificial Intelligence, vol. 3, p. 100066, 2022, </a:t>
            </a:r>
            <a:r>
              <a:rPr lang="en-US" sz="2000" dirty="0" err="1">
                <a:ea typeface="+mn-lt"/>
                <a:cs typeface="+mn-lt"/>
              </a:rPr>
              <a:t>doi</a:t>
            </a:r>
            <a:r>
              <a:rPr lang="en-US" sz="2000" dirty="0">
                <a:ea typeface="+mn-lt"/>
                <a:cs typeface="+mn-lt"/>
              </a:rPr>
              <a:t>: 10.1016/j.caeai.2022.100066.</a:t>
            </a:r>
            <a:endParaRPr lang="en-US" sz="3600" dirty="0">
              <a:ea typeface="Calibri"/>
              <a:cs typeface="Calibri"/>
            </a:endParaRPr>
          </a:p>
          <a:p>
            <a:pPr algn="just"/>
            <a:r>
              <a:rPr lang="en-US" sz="2000" dirty="0">
                <a:ea typeface="+mn-lt"/>
                <a:cs typeface="+mn-lt"/>
              </a:rPr>
              <a:t>Six well-known machine learning algorithms were compared.</a:t>
            </a:r>
            <a:endParaRPr lang="en-US" sz="3600" dirty="0">
              <a:ea typeface="+mn-lt"/>
              <a:cs typeface="+mn-lt"/>
            </a:endParaRPr>
          </a:p>
          <a:p>
            <a:pPr algn="just"/>
            <a:r>
              <a:rPr lang="en-US" sz="2000" dirty="0">
                <a:ea typeface="+mn-lt"/>
                <a:cs typeface="+mn-lt"/>
              </a:rPr>
              <a:t>Naïve Bayes (NB), Random Forest (RF), Neural Network (NN), Logistic Regression (LR), Support Vector Machines (SVM) and Decision Tree (DT)</a:t>
            </a:r>
            <a:endParaRPr lang="en-US" sz="3600" dirty="0">
              <a:ea typeface="+mn-lt"/>
              <a:cs typeface="+mn-lt"/>
            </a:endParaRPr>
          </a:p>
          <a:p>
            <a:pPr algn="just"/>
            <a:r>
              <a:rPr lang="en-US" sz="2000" dirty="0">
                <a:ea typeface="+mn-lt"/>
                <a:cs typeface="+mn-lt"/>
              </a:rPr>
              <a:t>Dataset: Activity of 261 third-year students in a university course. Data anonymization was performed during the extraction process to protect student privacy.</a:t>
            </a:r>
            <a:endParaRPr lang="en-US" sz="3600" dirty="0">
              <a:ea typeface="+mn-lt"/>
              <a:cs typeface="+mn-lt"/>
            </a:endParaRPr>
          </a:p>
          <a:p>
            <a:pPr algn="just"/>
            <a:r>
              <a:rPr lang="en-US" sz="2000" dirty="0">
                <a:ea typeface="+mn-lt"/>
                <a:cs typeface="+mn-lt"/>
              </a:rPr>
              <a:t>Standard pre-processing procedures were followed.</a:t>
            </a:r>
            <a:endParaRPr lang="en-US" sz="3600" dirty="0">
              <a:ea typeface="Calibri"/>
              <a:cs typeface="Calibri"/>
            </a:endParaRPr>
          </a:p>
          <a:p>
            <a:pPr algn="just"/>
            <a:r>
              <a:rPr lang="en-US" sz="2000" dirty="0">
                <a:ea typeface="+mn-lt"/>
                <a:cs typeface="+mn-lt"/>
              </a:rPr>
              <a:t>The proportion of dropout students was determined for each academic year.</a:t>
            </a:r>
            <a:endParaRPr lang="en-US" sz="3600" dirty="0">
              <a:ea typeface="Calibri" panose="020F0502020204030204"/>
              <a:cs typeface="Calibri" panose="020F0502020204030204"/>
            </a:endParaRPr>
          </a:p>
          <a:p>
            <a:pPr algn="just"/>
            <a:r>
              <a:rPr lang="en-US" sz="2000" dirty="0">
                <a:ea typeface="+mn-lt"/>
                <a:cs typeface="+mn-lt"/>
              </a:rPr>
              <a:t>Notably, 21.92% of students in total failed to pass the course, as indicated in Figure 1.</a:t>
            </a:r>
            <a:endParaRPr lang="en-US" sz="3600" dirty="0">
              <a:ea typeface="Calibri" panose="020F0502020204030204"/>
              <a:cs typeface="Calibri" panose="020F0502020204030204"/>
            </a:endParaRPr>
          </a:p>
          <a:p>
            <a:pPr algn="just"/>
            <a:r>
              <a:rPr lang="en-US" sz="2000" dirty="0">
                <a:ea typeface="+mn-lt"/>
                <a:cs typeface="+mn-lt"/>
              </a:rPr>
              <a:t>A standard correlation analysis (Figure 2) was conducted to assess the relationships between individual independent variables and final results.</a:t>
            </a:r>
            <a:endParaRPr lang="en-US" sz="3600" dirty="0"/>
          </a:p>
          <a:p>
            <a:pPr marL="428625" indent="-428625" algn="just">
              <a:buFont typeface="Arial"/>
              <a:buChar char="•"/>
            </a:pPr>
            <a:r>
              <a:rPr lang="en-US" sz="2000" dirty="0">
                <a:ea typeface="+mn-lt"/>
                <a:cs typeface="+mn-lt"/>
              </a:rPr>
              <a:t>Medium correlation existed between key attributes and the resulting number of points at the course's conclusion, which aligns with expectations.</a:t>
            </a:r>
            <a:endParaRPr lang="en-US" sz="3600" dirty="0"/>
          </a:p>
          <a:p>
            <a:pPr marL="428625" indent="-428625" algn="just">
              <a:buFont typeface="Arial"/>
              <a:buChar char="•"/>
            </a:pPr>
            <a:r>
              <a:rPr lang="en-US" sz="2000" dirty="0">
                <a:ea typeface="+mn-lt"/>
                <a:cs typeface="+mn-lt"/>
              </a:rPr>
              <a:t>Notably, variables "project" and "tests" exhibited slightly stronger correlations with "</a:t>
            </a:r>
            <a:r>
              <a:rPr lang="en-US" sz="2000" dirty="0" err="1">
                <a:ea typeface="+mn-lt"/>
                <a:cs typeface="+mn-lt"/>
              </a:rPr>
              <a:t>result_points</a:t>
            </a:r>
            <a:r>
              <a:rPr lang="en-US" sz="2000" dirty="0">
                <a:ea typeface="+mn-lt"/>
                <a:cs typeface="+mn-lt"/>
              </a:rPr>
              <a:t>" compared to other attributes.</a:t>
            </a:r>
            <a:endParaRPr lang="en-US" sz="3600" dirty="0"/>
          </a:p>
          <a:p>
            <a:pPr marL="428625" indent="-428625" algn="just">
              <a:buFont typeface="Arial"/>
              <a:buChar char="•"/>
            </a:pPr>
            <a:r>
              <a:rPr lang="en-US" sz="2000" dirty="0">
                <a:ea typeface="+mn-lt"/>
                <a:cs typeface="+mn-lt"/>
              </a:rPr>
              <a:t>It was inferred that these variables have a more significant impact on the final outcome</a:t>
            </a:r>
            <a:endParaRPr lang="en-US" sz="3600" dirty="0"/>
          </a:p>
          <a:p>
            <a:pPr algn="just"/>
            <a:r>
              <a:rPr lang="en-US" sz="2000" dirty="0">
                <a:ea typeface="+mn-lt"/>
                <a:cs typeface="+mn-lt"/>
              </a:rPr>
              <a:t>Due to the importance of early prediction for timely intervention, the variables "access," "assignments," and "tests" were identified as the most critical features for predictive modeling.</a:t>
            </a:r>
            <a:endParaRPr lang="en-US" sz="3600" dirty="0"/>
          </a:p>
          <a:p>
            <a:pPr marL="269875" lvl="1">
              <a:lnSpc>
                <a:spcPts val="4249"/>
              </a:lnSpc>
            </a:pPr>
            <a:endParaRPr lang="en-US" sz="2000" dirty="0">
              <a:solidFill>
                <a:srgbClr val="292828"/>
              </a:solidFill>
              <a:latin typeface="Inter"/>
            </a:endParaRPr>
          </a:p>
        </p:txBody>
      </p:sp>
      <p:sp>
        <p:nvSpPr>
          <p:cNvPr id="4" name="TextBox 4"/>
          <p:cNvSpPr txBox="1"/>
          <p:nvPr/>
        </p:nvSpPr>
        <p:spPr>
          <a:xfrm>
            <a:off x="550664" y="0"/>
            <a:ext cx="4191000" cy="1322863"/>
          </a:xfrm>
          <a:prstGeom prst="rect">
            <a:avLst/>
          </a:prstGeom>
        </p:spPr>
        <p:txBody>
          <a:bodyPr wrap="square" lIns="0" tIns="0" rIns="0" bIns="0" rtlCol="0" anchor="t">
            <a:spAutoFit/>
          </a:bodyPr>
          <a:lstStyle/>
          <a:p>
            <a:pPr>
              <a:lnSpc>
                <a:spcPts val="12480"/>
              </a:lnSpc>
            </a:pPr>
            <a:r>
              <a:rPr lang="en-US" sz="3200" dirty="0">
                <a:solidFill>
                  <a:srgbClr val="9988FF"/>
                </a:solidFill>
                <a:latin typeface="Inter"/>
              </a:rPr>
              <a:t>Related work 2</a:t>
            </a:r>
          </a:p>
        </p:txBody>
      </p:sp>
      <p:sp>
        <p:nvSpPr>
          <p:cNvPr id="6" name="AutoShape 6"/>
          <p:cNvSpPr/>
          <p:nvPr/>
        </p:nvSpPr>
        <p:spPr>
          <a:xfrm>
            <a:off x="-304801" y="1638300"/>
            <a:ext cx="19313131" cy="0"/>
          </a:xfrm>
          <a:prstGeom prst="line">
            <a:avLst/>
          </a:prstGeom>
          <a:ln w="9525" cap="rnd">
            <a:solidFill>
              <a:srgbClr val="292828">
                <a:alpha val="47843"/>
              </a:srgbClr>
            </a:solidFill>
            <a:prstDash val="solid"/>
            <a:headEnd type="none" w="sm" len="sm"/>
            <a:tailEnd type="none" w="sm" len="sm"/>
          </a:ln>
        </p:spPr>
        <p:txBody>
          <a:bodyPr/>
          <a:lstStyle/>
          <a:p>
            <a:endParaRPr lang="en-US"/>
          </a:p>
        </p:txBody>
      </p:sp>
      <p:pic>
        <p:nvPicPr>
          <p:cNvPr id="7" name="Picture 6" descr="A graph with numbers and text&#10;&#10;Description automatically generated">
            <a:extLst>
              <a:ext uri="{FF2B5EF4-FFF2-40B4-BE49-F238E27FC236}">
                <a16:creationId xmlns:a16="http://schemas.microsoft.com/office/drawing/2014/main" id="{5020C16A-B56E-D823-55E8-2AF46D55D46B}"/>
              </a:ext>
            </a:extLst>
          </p:cNvPr>
          <p:cNvPicPr>
            <a:picLocks noChangeAspect="1"/>
          </p:cNvPicPr>
          <p:nvPr/>
        </p:nvPicPr>
        <p:blipFill>
          <a:blip r:embed="rId2"/>
          <a:stretch>
            <a:fillRect/>
          </a:stretch>
        </p:blipFill>
        <p:spPr>
          <a:xfrm>
            <a:off x="707571" y="6530181"/>
            <a:ext cx="5201724" cy="3459020"/>
          </a:xfrm>
          <a:prstGeom prst="rect">
            <a:avLst/>
          </a:prstGeom>
        </p:spPr>
      </p:pic>
      <p:pic>
        <p:nvPicPr>
          <p:cNvPr id="8" name="Picture 7" descr="A screenshot of a graph&#10;&#10;Description automatically generated">
            <a:extLst>
              <a:ext uri="{FF2B5EF4-FFF2-40B4-BE49-F238E27FC236}">
                <a16:creationId xmlns:a16="http://schemas.microsoft.com/office/drawing/2014/main" id="{92C3D226-BB49-B68B-2F44-F081E5DF8E91}"/>
              </a:ext>
            </a:extLst>
          </p:cNvPr>
          <p:cNvPicPr>
            <a:picLocks noChangeAspect="1"/>
          </p:cNvPicPr>
          <p:nvPr/>
        </p:nvPicPr>
        <p:blipFill>
          <a:blip r:embed="rId3"/>
          <a:stretch>
            <a:fillRect/>
          </a:stretch>
        </p:blipFill>
        <p:spPr>
          <a:xfrm>
            <a:off x="10668000" y="6392167"/>
            <a:ext cx="5348228" cy="3735048"/>
          </a:xfrm>
          <a:prstGeom prst="rect">
            <a:avLst/>
          </a:prstGeom>
        </p:spPr>
      </p:pic>
    </p:spTree>
    <p:extLst>
      <p:ext uri="{BB962C8B-B14F-4D97-AF65-F5344CB8AC3E}">
        <p14:creationId xmlns:p14="http://schemas.microsoft.com/office/powerpoint/2010/main" val="1044098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92828"/>
        </a:solidFill>
        <a:effectLst/>
      </p:bgPr>
    </p:bg>
    <p:spTree>
      <p:nvGrpSpPr>
        <p:cNvPr id="1" name=""/>
        <p:cNvGrpSpPr/>
        <p:nvPr/>
      </p:nvGrpSpPr>
      <p:grpSpPr>
        <a:xfrm>
          <a:off x="0" y="0"/>
          <a:ext cx="0" cy="0"/>
          <a:chOff x="0" y="0"/>
          <a:chExt cx="0" cy="0"/>
        </a:xfrm>
      </p:grpSpPr>
      <p:grpSp>
        <p:nvGrpSpPr>
          <p:cNvPr id="3" name="Group 3"/>
          <p:cNvGrpSpPr/>
          <p:nvPr/>
        </p:nvGrpSpPr>
        <p:grpSpPr>
          <a:xfrm>
            <a:off x="182126" y="500522"/>
            <a:ext cx="10638274" cy="9067171"/>
            <a:chOff x="-852554" y="-399437"/>
            <a:chExt cx="13011089" cy="5682884"/>
          </a:xfrm>
        </p:grpSpPr>
        <p:sp>
          <p:nvSpPr>
            <p:cNvPr id="4" name="TextBox 4"/>
            <p:cNvSpPr txBox="1"/>
            <p:nvPr/>
          </p:nvSpPr>
          <p:spPr>
            <a:xfrm>
              <a:off x="-29029" y="-399437"/>
              <a:ext cx="11907976" cy="530677"/>
            </a:xfrm>
            <a:prstGeom prst="rect">
              <a:avLst/>
            </a:prstGeom>
          </p:spPr>
          <p:txBody>
            <a:bodyPr wrap="square" lIns="0" tIns="0" rIns="0" bIns="0" rtlCol="0" anchor="t">
              <a:spAutoFit/>
            </a:bodyPr>
            <a:lstStyle/>
            <a:p>
              <a:pPr marL="0" marR="0" lvl="0" indent="0" algn="l" defTabSz="914400" rtl="0" eaLnBrk="1" fontAlgn="auto" latinLnBrk="0" hangingPunct="1">
                <a:lnSpc>
                  <a:spcPts val="7800"/>
                </a:lnSpc>
                <a:spcBef>
                  <a:spcPts val="0"/>
                </a:spcBef>
                <a:spcAft>
                  <a:spcPts val="0"/>
                </a:spcAft>
                <a:buClrTx/>
                <a:buSzTx/>
                <a:buFontTx/>
                <a:buNone/>
                <a:tabLst/>
                <a:defRPr/>
              </a:pPr>
              <a:r>
                <a:rPr lang="en-US" sz="3200" dirty="0">
                  <a:solidFill>
                    <a:srgbClr val="FFFFFF"/>
                  </a:solidFill>
                  <a:latin typeface="Inter"/>
                </a:rPr>
                <a:t>R</a:t>
              </a:r>
              <a:r>
                <a:rPr kumimoji="0" lang="en-US" sz="3200" b="0" i="0" u="none" strike="noStrike" kern="1200" cap="none" spc="0" normalizeH="0" baseline="0" noProof="0" dirty="0">
                  <a:ln>
                    <a:noFill/>
                  </a:ln>
                  <a:solidFill>
                    <a:srgbClr val="FFFFFF"/>
                  </a:solidFill>
                  <a:effectLst/>
                  <a:uLnTx/>
                  <a:uFillTx/>
                  <a:latin typeface="Inter"/>
                  <a:ea typeface="+mn-ea"/>
                  <a:cs typeface="+mn-cs"/>
                </a:rPr>
                <a:t>elated Work 2(cont’d)</a:t>
              </a:r>
            </a:p>
          </p:txBody>
        </p:sp>
        <p:sp>
          <p:nvSpPr>
            <p:cNvPr id="5" name="TextBox 5"/>
            <p:cNvSpPr txBox="1"/>
            <p:nvPr/>
          </p:nvSpPr>
          <p:spPr>
            <a:xfrm>
              <a:off x="-42344" y="229536"/>
              <a:ext cx="11095174" cy="599908"/>
            </a:xfrm>
            <a:prstGeom prst="rect">
              <a:avLst/>
            </a:prstGeom>
          </p:spPr>
          <p:txBody>
            <a:bodyPr lIns="0" tIns="0" rIns="0" bIns="0" rtlCol="0" anchor="t">
              <a:spAutoFit/>
            </a:bodyPr>
            <a:lstStyle/>
            <a:p>
              <a:pPr marL="0" marR="0" lvl="0" indent="0" algn="l" defTabSz="914400" rtl="0" eaLnBrk="1" fontAlgn="auto" latinLnBrk="0" hangingPunct="1">
                <a:lnSpc>
                  <a:spcPts val="3840"/>
                </a:lnSpc>
                <a:spcBef>
                  <a:spcPts val="0"/>
                </a:spcBef>
                <a:spcAft>
                  <a:spcPts val="0"/>
                </a:spcAft>
                <a:buClrTx/>
                <a:buSzTx/>
                <a:buFontTx/>
                <a:buNone/>
                <a:tabLst/>
                <a:defRPr/>
              </a:pPr>
              <a:r>
                <a:rPr lang="en-US" sz="2400" dirty="0">
                  <a:solidFill>
                    <a:srgbClr val="9988FF"/>
                  </a:solidFill>
                  <a:latin typeface="Inter"/>
                </a:rPr>
                <a:t>T</a:t>
              </a:r>
              <a:r>
                <a:rPr kumimoji="0" lang="en-US" sz="2400" b="0" i="0" u="none" strike="noStrike" kern="1200" cap="none" spc="0" normalizeH="0" baseline="0" noProof="0" dirty="0">
                  <a:ln>
                    <a:noFill/>
                  </a:ln>
                  <a:solidFill>
                    <a:srgbClr val="9988FF"/>
                  </a:solidFill>
                  <a:effectLst/>
                  <a:uLnTx/>
                  <a:uFillTx/>
                  <a:latin typeface="Inter"/>
                  <a:ea typeface="+mn-ea"/>
                  <a:cs typeface="+mn-cs"/>
                </a:rPr>
                <a:t>raining and Testing:</a:t>
              </a:r>
              <a:endParaRPr kumimoji="0" lang="en-US" sz="3200" b="0" i="0" u="none" strike="noStrike" kern="1200" cap="none" spc="0" normalizeH="0" baseline="0" noProof="0" dirty="0">
                <a:ln>
                  <a:noFill/>
                </a:ln>
                <a:solidFill>
                  <a:srgbClr val="9988FF"/>
                </a:solidFill>
                <a:effectLst/>
                <a:uLnTx/>
                <a:uFillTx/>
                <a:latin typeface="Inter"/>
                <a:ea typeface="+mn-ea"/>
                <a:cs typeface="+mn-cs"/>
              </a:endParaRPr>
            </a:p>
          </p:txBody>
        </p:sp>
        <p:sp>
          <p:nvSpPr>
            <p:cNvPr id="6" name="TextBox 6"/>
            <p:cNvSpPr txBox="1"/>
            <p:nvPr/>
          </p:nvSpPr>
          <p:spPr>
            <a:xfrm>
              <a:off x="-852554" y="549958"/>
              <a:ext cx="13011089" cy="4733489"/>
            </a:xfrm>
            <a:prstGeom prst="rect">
              <a:avLst/>
            </a:prstGeom>
          </p:spPr>
          <p:txBody>
            <a:bodyPr wrap="square" lIns="0" tIns="0" rIns="0" bIns="0" rtlCol="0" anchor="t">
              <a:spAutoFit/>
            </a:bodyPr>
            <a:lstStyle/>
            <a:p>
              <a:pPr marL="1114425" lvl="1" indent="-428625">
                <a:buFont typeface="Arial"/>
                <a:buChar char="•"/>
              </a:pPr>
              <a:r>
                <a:rPr lang="en-US" sz="2400" dirty="0">
                  <a:solidFill>
                    <a:schemeClr val="bg1"/>
                  </a:solidFill>
                  <a:ea typeface="+mn-lt"/>
                  <a:cs typeface="+mn-lt"/>
                </a:rPr>
                <a:t>Models were trained and tested across three academic years.</a:t>
              </a:r>
            </a:p>
            <a:p>
              <a:pPr marL="1114425" lvl="1" indent="-428625">
                <a:buFont typeface="Arial"/>
                <a:buChar char="•"/>
              </a:pPr>
              <a:r>
                <a:rPr lang="en-US" sz="2400" dirty="0">
                  <a:solidFill>
                    <a:schemeClr val="bg1"/>
                  </a:solidFill>
                  <a:ea typeface="+mn-lt"/>
                  <a:cs typeface="+mn-lt"/>
                </a:rPr>
                <a:t>Balanced dataset was used to ensure fair evaluation.</a:t>
              </a:r>
            </a:p>
            <a:p>
              <a:pPr marL="1114425" lvl="1" indent="-428625">
                <a:buFont typeface="Arial"/>
                <a:buChar char="•"/>
              </a:pPr>
              <a:r>
                <a:rPr lang="en-US" sz="2400" dirty="0">
                  <a:solidFill>
                    <a:schemeClr val="bg1"/>
                  </a:solidFill>
                  <a:ea typeface="+mn-lt"/>
                  <a:cs typeface="+mn-lt"/>
                </a:rPr>
                <a:t>Evaluation metrics were recorded for completers(graduates) and non-completers(dropouts) categories.</a:t>
              </a:r>
            </a:p>
            <a:p>
              <a:pPr marL="685800" lvl="1"/>
              <a:endParaRPr kumimoji="0" lang="en-US" sz="2400" b="0" i="0" u="none" strike="noStrike" kern="1200" cap="none" spc="0" normalizeH="0" baseline="0" noProof="0" dirty="0">
                <a:ln>
                  <a:noFill/>
                </a:ln>
                <a:solidFill>
                  <a:srgbClr val="9988FF"/>
                </a:solidFill>
                <a:effectLst/>
                <a:uLnTx/>
                <a:uFillTx/>
                <a:latin typeface="Inter"/>
                <a:ea typeface="+mn-ea"/>
                <a:cs typeface="+mn-cs"/>
              </a:endParaRPr>
            </a:p>
            <a:p>
              <a:pPr marL="685800" lvl="1"/>
              <a:r>
                <a:rPr kumimoji="0" lang="en-US" sz="2400" b="0" i="0" u="none" strike="noStrike" kern="1200" cap="none" spc="0" normalizeH="0" baseline="0" noProof="0" dirty="0">
                  <a:ln>
                    <a:noFill/>
                  </a:ln>
                  <a:solidFill>
                    <a:srgbClr val="9988FF"/>
                  </a:solidFill>
                  <a:effectLst/>
                  <a:uLnTx/>
                  <a:uFillTx/>
                  <a:latin typeface="Inter"/>
                  <a:ea typeface="+mn-ea"/>
                  <a:cs typeface="+mn-cs"/>
                </a:rPr>
                <a:t>Evaluation on unseen data:</a:t>
              </a:r>
            </a:p>
            <a:p>
              <a:pPr marL="1114425" lvl="1" indent="-428625" algn="just">
                <a:buFont typeface="Arial"/>
                <a:buChar char="•"/>
              </a:pPr>
              <a:r>
                <a:rPr lang="en-US" sz="2400" dirty="0">
                  <a:solidFill>
                    <a:schemeClr val="bg1"/>
                  </a:solidFill>
                  <a:ea typeface="+mn-lt"/>
                  <a:cs typeface="+mn-lt"/>
                </a:rPr>
                <a:t>Models were evaluated on unseen data from the fourth academic year.</a:t>
              </a:r>
            </a:p>
            <a:p>
              <a:pPr marL="1114425" lvl="1" indent="-428625" algn="just">
                <a:buFont typeface="Arial"/>
                <a:buChar char="•"/>
              </a:pPr>
              <a:r>
                <a:rPr lang="en-US" sz="2400" dirty="0">
                  <a:solidFill>
                    <a:schemeClr val="bg1"/>
                  </a:solidFill>
                  <a:ea typeface="+mn-lt"/>
                  <a:cs typeface="+mn-lt"/>
                </a:rPr>
                <a:t>Performance metrics was used for evaluation.</a:t>
              </a:r>
            </a:p>
            <a:p>
              <a:pPr marL="685800" lvl="1"/>
              <a:endParaRPr kumimoji="0" lang="en-US" sz="2400" b="0" i="0" u="none" strike="noStrike" kern="1200" cap="none" spc="0" normalizeH="0" baseline="0" noProof="0" dirty="0">
                <a:ln>
                  <a:noFill/>
                </a:ln>
                <a:solidFill>
                  <a:srgbClr val="9988FF"/>
                </a:solidFill>
                <a:effectLst/>
                <a:uLnTx/>
                <a:uFillTx/>
                <a:latin typeface="Inter"/>
                <a:ea typeface="+mn-ea"/>
                <a:cs typeface="+mn-cs"/>
              </a:endParaRPr>
            </a:p>
            <a:p>
              <a:pPr marL="685800" lvl="1"/>
              <a:r>
                <a:rPr lang="en-US" sz="2400" dirty="0">
                  <a:solidFill>
                    <a:srgbClr val="9988FF"/>
                  </a:solidFill>
                  <a:latin typeface="Inter"/>
                </a:rPr>
                <a:t>T</a:t>
              </a:r>
              <a:r>
                <a:rPr kumimoji="0" lang="en-US" sz="2400" b="0" i="0" u="none" strike="noStrike" kern="1200" cap="none" spc="0" normalizeH="0" baseline="0" noProof="0" dirty="0">
                  <a:ln>
                    <a:noFill/>
                  </a:ln>
                  <a:solidFill>
                    <a:srgbClr val="9988FF"/>
                  </a:solidFill>
                  <a:effectLst/>
                  <a:uLnTx/>
                  <a:uFillTx/>
                  <a:latin typeface="Inter"/>
                  <a:ea typeface="+mn-ea"/>
                  <a:cs typeface="+mn-cs"/>
                </a:rPr>
                <a:t>raining and Testing:</a:t>
              </a:r>
            </a:p>
            <a:p>
              <a:pPr marL="685800" lvl="1"/>
              <a:endParaRPr kumimoji="0" lang="en-US" sz="2400" b="0" i="0" u="none" strike="noStrike" kern="1200" cap="none" spc="0" normalizeH="0" baseline="0" noProof="0" dirty="0">
                <a:ln>
                  <a:noFill/>
                </a:ln>
                <a:solidFill>
                  <a:srgbClr val="9988FF"/>
                </a:solidFill>
                <a:effectLst/>
                <a:uLnTx/>
                <a:uFillTx/>
                <a:latin typeface="Inter"/>
                <a:ea typeface="+mn-ea"/>
                <a:cs typeface="+mn-cs"/>
              </a:endParaRPr>
            </a:p>
            <a:p>
              <a:pPr marL="1114425" lvl="1" indent="-428625" algn="just">
                <a:buFont typeface="Arial"/>
                <a:buChar char="•"/>
              </a:pPr>
              <a:r>
                <a:rPr lang="en-US" sz="2400" dirty="0">
                  <a:solidFill>
                    <a:schemeClr val="bg1"/>
                  </a:solidFill>
                  <a:ea typeface="+mn-lt"/>
                  <a:cs typeface="+mn-lt"/>
                </a:rPr>
                <a:t>Random Forest (RF) classifier exhibited the best dropout prediction.</a:t>
              </a:r>
            </a:p>
            <a:p>
              <a:pPr marL="1114425" lvl="1" indent="-428625" algn="just">
                <a:buFont typeface="Arial"/>
                <a:buChar char="•"/>
              </a:pPr>
              <a:r>
                <a:rPr lang="en-US" sz="2400" dirty="0">
                  <a:solidFill>
                    <a:schemeClr val="bg1"/>
                  </a:solidFill>
                  <a:ea typeface="+mn-lt"/>
                  <a:cs typeface="+mn-lt"/>
                </a:rPr>
                <a:t>Evaluation based on precision, recall, accuracy, and F1 scores.</a:t>
              </a:r>
            </a:p>
            <a:p>
              <a:pPr marL="1114425" lvl="1" indent="-428625" algn="just">
                <a:buFont typeface="Arial"/>
                <a:buChar char="•"/>
              </a:pPr>
              <a:r>
                <a:rPr lang="en-US" sz="2400" dirty="0">
                  <a:solidFill>
                    <a:schemeClr val="bg1"/>
                  </a:solidFill>
                  <a:ea typeface="+mn-lt"/>
                  <a:cs typeface="+mn-lt"/>
                </a:rPr>
                <a:t>LR, SVM, and DT algorithms performed second-best with marginal differences compared to RF.</a:t>
              </a:r>
            </a:p>
            <a:p>
              <a:pPr marL="1114425" lvl="1" indent="-428625" algn="just">
                <a:buFont typeface="Arial"/>
                <a:buChar char="•"/>
              </a:pPr>
              <a:r>
                <a:rPr lang="en-US" sz="2400" dirty="0">
                  <a:solidFill>
                    <a:schemeClr val="bg1"/>
                  </a:solidFill>
                  <a:ea typeface="+mn-lt"/>
                  <a:cs typeface="+mn-lt"/>
                </a:rPr>
                <a:t>Naïve Bayes and Neural Network models showed inferior results and were deemed inaccurate for this dataset</a:t>
              </a:r>
            </a:p>
            <a:p>
              <a:pPr marL="685800" lvl="1"/>
              <a:endParaRPr kumimoji="0" lang="en-US" sz="3200" b="0" i="0" u="none" strike="noStrike" kern="1200" cap="none" spc="0" normalizeH="0" baseline="0" noProof="0" dirty="0">
                <a:ln>
                  <a:noFill/>
                </a:ln>
                <a:solidFill>
                  <a:srgbClr val="9988FF"/>
                </a:solidFill>
                <a:effectLst/>
                <a:uLnTx/>
                <a:uFillTx/>
                <a:latin typeface="Inter"/>
                <a:ea typeface="+mn-ea"/>
                <a:cs typeface="+mn-cs"/>
              </a:endParaRPr>
            </a:p>
            <a:p>
              <a:pPr marL="685800" lvl="1"/>
              <a:endParaRPr lang="en-US" sz="2400" dirty="0">
                <a:solidFill>
                  <a:schemeClr val="bg1"/>
                </a:solidFill>
                <a:ea typeface="Calibri"/>
                <a:cs typeface="Calibri"/>
              </a:endParaRPr>
            </a:p>
            <a:p>
              <a:pPr marL="0" marR="0" lvl="0" indent="0" algn="l" defTabSz="914400" rtl="0" eaLnBrk="1" fontAlgn="auto" latinLnBrk="0" hangingPunct="1">
                <a:lnSpc>
                  <a:spcPts val="3499"/>
                </a:lnSpc>
                <a:spcBef>
                  <a:spcPts val="0"/>
                </a:spcBef>
                <a:spcAft>
                  <a:spcPts val="0"/>
                </a:spcAft>
                <a:buClrTx/>
                <a:buSzTx/>
                <a:buFontTx/>
                <a:buNone/>
                <a:tabLst/>
                <a:defRPr/>
              </a:pPr>
              <a:endParaRPr kumimoji="0" lang="en-US" sz="2499" b="0" i="0" u="none" strike="noStrike" kern="1200" cap="none" spc="0" normalizeH="0" baseline="0" noProof="0" dirty="0">
                <a:ln>
                  <a:noFill/>
                </a:ln>
                <a:solidFill>
                  <a:srgbClr val="FFFFFF"/>
                </a:solidFill>
                <a:effectLst/>
                <a:uLnTx/>
                <a:uFillTx/>
                <a:latin typeface="Inter"/>
                <a:ea typeface="+mn-ea"/>
                <a:cs typeface="+mn-cs"/>
              </a:endParaRPr>
            </a:p>
          </p:txBody>
        </p:sp>
      </p:grpSp>
      <p:sp>
        <p:nvSpPr>
          <p:cNvPr id="7" name="Freeform 7"/>
          <p:cNvSpPr/>
          <p:nvPr/>
        </p:nvSpPr>
        <p:spPr>
          <a:xfrm rot="195422">
            <a:off x="1945643" y="7212734"/>
            <a:ext cx="16929142" cy="6148532"/>
          </a:xfrm>
          <a:custGeom>
            <a:avLst/>
            <a:gdLst/>
            <a:ahLst/>
            <a:cxnLst/>
            <a:rect l="l" t="t" r="r" b="b"/>
            <a:pathLst>
              <a:path w="16929142" h="6148532">
                <a:moveTo>
                  <a:pt x="0" y="0"/>
                </a:moveTo>
                <a:lnTo>
                  <a:pt x="16929143" y="0"/>
                </a:lnTo>
                <a:lnTo>
                  <a:pt x="16929143" y="6148532"/>
                </a:lnTo>
                <a:lnTo>
                  <a:pt x="0" y="6148532"/>
                </a:lnTo>
                <a:lnTo>
                  <a:pt x="0" y="0"/>
                </a:lnTo>
                <a:close/>
              </a:path>
            </a:pathLst>
          </a:custGeom>
          <a:blipFill>
            <a:blip r:embed="rId2">
              <a:alphaModFix amt="38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pic>
        <p:nvPicPr>
          <p:cNvPr id="8" name="Picture 7" descr="A screenshot of a graph&#10;&#10;Description automatically generated">
            <a:extLst>
              <a:ext uri="{FF2B5EF4-FFF2-40B4-BE49-F238E27FC236}">
                <a16:creationId xmlns:a16="http://schemas.microsoft.com/office/drawing/2014/main" id="{516147A7-C007-FC80-4E13-64E2F0AA1153}"/>
              </a:ext>
            </a:extLst>
          </p:cNvPr>
          <p:cNvPicPr>
            <a:picLocks noChangeAspect="1"/>
          </p:cNvPicPr>
          <p:nvPr/>
        </p:nvPicPr>
        <p:blipFill>
          <a:blip r:embed="rId4"/>
          <a:stretch>
            <a:fillRect/>
          </a:stretch>
        </p:blipFill>
        <p:spPr>
          <a:xfrm>
            <a:off x="10820400" y="1702366"/>
            <a:ext cx="7272467" cy="2911513"/>
          </a:xfrm>
          <a:prstGeom prst="rect">
            <a:avLst/>
          </a:prstGeom>
        </p:spPr>
      </p:pic>
    </p:spTree>
    <p:extLst>
      <p:ext uri="{BB962C8B-B14F-4D97-AF65-F5344CB8AC3E}">
        <p14:creationId xmlns:p14="http://schemas.microsoft.com/office/powerpoint/2010/main" val="24275548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50663" y="1913475"/>
            <a:ext cx="17602200" cy="1477328"/>
          </a:xfrm>
          <a:prstGeom prst="rect">
            <a:avLst/>
          </a:prstGeom>
        </p:spPr>
        <p:txBody>
          <a:bodyPr wrap="square" lIns="0" tIns="0" rIns="0" bIns="0" rtlCol="0" anchor="t">
            <a:spAutoFit/>
          </a:bodyPr>
          <a:lstStyle/>
          <a:p>
            <a:pPr marL="257175" indent="-257175" algn="just">
              <a:buFont typeface="Arial" panose="020B0604020202020204" pitchFamily="34" charset="0"/>
              <a:buChar char="•"/>
            </a:pPr>
            <a:r>
              <a:rPr lang="en-US" sz="2400" dirty="0"/>
              <a:t>Dataset sourced from UCI Machine Learning Repository.</a:t>
            </a:r>
          </a:p>
          <a:p>
            <a:pPr marL="257175" indent="-257175" algn="just">
              <a:buFont typeface="Arial" panose="020B0604020202020204" pitchFamily="34" charset="0"/>
              <a:buChar char="•"/>
            </a:pPr>
            <a:r>
              <a:rPr lang="en-US" sz="2400" dirty="0"/>
              <a:t>Comprehensive view of undergraduate students' demographics, socioeconomic factors, and academic performance. </a:t>
            </a:r>
          </a:p>
          <a:p>
            <a:pPr marL="257175" indent="-257175" algn="just">
              <a:buFont typeface="Arial" panose="020B0604020202020204" pitchFamily="34" charset="0"/>
              <a:buChar char="•"/>
            </a:pPr>
            <a:r>
              <a:rPr lang="en-US" sz="2400" dirty="0"/>
              <a:t>Structured in tabular format: rows represent students, columns represent attributes. </a:t>
            </a:r>
          </a:p>
          <a:p>
            <a:pPr marL="257175" indent="-257175" algn="just">
              <a:buFont typeface="Arial" panose="020B0604020202020204" pitchFamily="34" charset="0"/>
              <a:buChar char="•"/>
            </a:pPr>
            <a:r>
              <a:rPr lang="en-US" sz="2400" dirty="0"/>
              <a:t>Ideal for analyzing predictors of student dropout and academic success across disciplines.</a:t>
            </a:r>
            <a:endParaRPr lang="en-US" sz="3200" dirty="0">
              <a:ea typeface="Calibri"/>
              <a:cs typeface="Calibri"/>
            </a:endParaRPr>
          </a:p>
        </p:txBody>
      </p:sp>
      <p:sp>
        <p:nvSpPr>
          <p:cNvPr id="4" name="TextBox 4"/>
          <p:cNvSpPr txBox="1">
            <a:spLocks/>
          </p:cNvSpPr>
          <p:nvPr/>
        </p:nvSpPr>
        <p:spPr>
          <a:xfrm>
            <a:off x="685800" y="133744"/>
            <a:ext cx="4191000" cy="1310808"/>
          </a:xfrm>
          <a:prstGeom prst="rect">
            <a:avLst/>
          </a:prstGeom>
        </p:spPr>
        <p:txBody>
          <a:bodyPr wrap="square" lIns="0" tIns="0" rIns="0" bIns="0" rtlCol="0" anchor="t">
            <a:spAutoFit/>
          </a:bodyPr>
          <a:lstStyle/>
          <a:p>
            <a:pPr>
              <a:lnSpc>
                <a:spcPts val="12480"/>
              </a:lnSpc>
            </a:pPr>
            <a:r>
              <a:rPr lang="en-US" sz="3200" dirty="0">
                <a:solidFill>
                  <a:srgbClr val="9988FF"/>
                </a:solidFill>
                <a:latin typeface="Inter"/>
              </a:rPr>
              <a:t>Dataset:</a:t>
            </a:r>
          </a:p>
        </p:txBody>
      </p:sp>
      <p:sp>
        <p:nvSpPr>
          <p:cNvPr id="6" name="AutoShape 6"/>
          <p:cNvSpPr/>
          <p:nvPr/>
        </p:nvSpPr>
        <p:spPr>
          <a:xfrm>
            <a:off x="-304802" y="1668114"/>
            <a:ext cx="19313131" cy="0"/>
          </a:xfrm>
          <a:prstGeom prst="line">
            <a:avLst/>
          </a:prstGeom>
          <a:ln w="9525" cap="rnd">
            <a:solidFill>
              <a:srgbClr val="292828">
                <a:alpha val="47843"/>
              </a:srgbClr>
            </a:solidFill>
            <a:prstDash val="solid"/>
            <a:headEnd type="none" w="sm" len="sm"/>
            <a:tailEnd type="none" w="sm" len="sm"/>
          </a:ln>
        </p:spPr>
        <p:txBody>
          <a:bodyPr/>
          <a:lstStyle/>
          <a:p>
            <a:endParaRPr lang="en-US"/>
          </a:p>
        </p:txBody>
      </p:sp>
      <p:pic>
        <p:nvPicPr>
          <p:cNvPr id="3" name="Picture 2">
            <a:extLst>
              <a:ext uri="{FF2B5EF4-FFF2-40B4-BE49-F238E27FC236}">
                <a16:creationId xmlns:a16="http://schemas.microsoft.com/office/drawing/2014/main" id="{D725C44A-B37E-BAC6-501B-B0B422ED5B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199" y="3450243"/>
            <a:ext cx="4356846" cy="3267633"/>
          </a:xfrm>
          <a:prstGeom prst="rect">
            <a:avLst/>
          </a:prstGeom>
        </p:spPr>
      </p:pic>
      <p:pic>
        <p:nvPicPr>
          <p:cNvPr id="5" name="Picture 4">
            <a:extLst>
              <a:ext uri="{FF2B5EF4-FFF2-40B4-BE49-F238E27FC236}">
                <a16:creationId xmlns:a16="http://schemas.microsoft.com/office/drawing/2014/main" id="{0E3CA469-9D8D-A26F-1161-C680086FD4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385" y="6836757"/>
            <a:ext cx="4706475" cy="3137649"/>
          </a:xfrm>
          <a:prstGeom prst="rect">
            <a:avLst/>
          </a:prstGeom>
        </p:spPr>
      </p:pic>
      <p:pic>
        <p:nvPicPr>
          <p:cNvPr id="9" name="Picture 8">
            <a:extLst>
              <a:ext uri="{FF2B5EF4-FFF2-40B4-BE49-F238E27FC236}">
                <a16:creationId xmlns:a16="http://schemas.microsoft.com/office/drawing/2014/main" id="{AD02FAF7-5844-B099-BE91-5D09295E45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29600" y="3428414"/>
            <a:ext cx="9369548" cy="6816686"/>
          </a:xfrm>
          <a:prstGeom prst="rect">
            <a:avLst/>
          </a:prstGeom>
        </p:spPr>
      </p:pic>
    </p:spTree>
    <p:extLst>
      <p:ext uri="{BB962C8B-B14F-4D97-AF65-F5344CB8AC3E}">
        <p14:creationId xmlns:p14="http://schemas.microsoft.com/office/powerpoint/2010/main" val="10000076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419100"/>
            <a:ext cx="7931447" cy="1071627"/>
          </a:xfrm>
        </p:spPr>
        <p:txBody>
          <a:bodyPr>
            <a:normAutofit fontScale="90000"/>
          </a:bodyPr>
          <a:lstStyle/>
          <a:p>
            <a:pPr algn="l"/>
            <a:r>
              <a:rPr lang="en-US" sz="4000" dirty="0">
                <a:solidFill>
                  <a:srgbClr val="9988FF"/>
                </a:solidFill>
                <a:latin typeface="Inter"/>
              </a:rPr>
              <a:t>Approach:</a:t>
            </a:r>
            <a:br>
              <a:rPr lang="en-US" sz="4400" dirty="0">
                <a:solidFill>
                  <a:srgbClr val="9988FF"/>
                </a:solidFill>
                <a:latin typeface="Inter"/>
              </a:rPr>
            </a:br>
            <a:endParaRPr lang="en-US" dirty="0"/>
          </a:p>
        </p:txBody>
      </p:sp>
      <p:sp>
        <p:nvSpPr>
          <p:cNvPr id="3" name="Subtitle 2"/>
          <p:cNvSpPr>
            <a:spLocks noGrp="1"/>
          </p:cNvSpPr>
          <p:nvPr>
            <p:ph type="subTitle" idx="1"/>
          </p:nvPr>
        </p:nvSpPr>
        <p:spPr>
          <a:xfrm>
            <a:off x="-1" y="1290394"/>
            <a:ext cx="18138449" cy="3365036"/>
          </a:xfrm>
        </p:spPr>
        <p:txBody>
          <a:bodyPr vert="horz" lIns="137160" tIns="68580" rIns="137160" bIns="68580" rtlCol="0" anchor="t">
            <a:normAutofit/>
          </a:bodyPr>
          <a:lstStyle/>
          <a:p>
            <a:pPr algn="just"/>
            <a:r>
              <a:rPr lang="en-GB" sz="2100" dirty="0">
                <a:ea typeface="Calibri"/>
                <a:cs typeface="Calibri"/>
              </a:rPr>
              <a:t> </a:t>
            </a:r>
            <a:endParaRPr lang="en-US" sz="2100" dirty="0">
              <a:ea typeface="Calibri"/>
              <a:cs typeface="Calibri"/>
            </a:endParaRPr>
          </a:p>
        </p:txBody>
      </p:sp>
      <p:pic>
        <p:nvPicPr>
          <p:cNvPr id="9" name="Picture 8">
            <a:extLst>
              <a:ext uri="{FF2B5EF4-FFF2-40B4-BE49-F238E27FC236}">
                <a16:creationId xmlns:a16="http://schemas.microsoft.com/office/drawing/2014/main" id="{FD25947B-3730-4E8D-AB47-67D12C3CCDF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9200" y="819139"/>
            <a:ext cx="15365700" cy="8648721"/>
          </a:xfrm>
          <a:prstGeom prst="rect">
            <a:avLst/>
          </a:prstGeom>
        </p:spPr>
      </p:pic>
      <p:sp>
        <p:nvSpPr>
          <p:cNvPr id="4" name="AutoShape 6">
            <a:extLst>
              <a:ext uri="{FF2B5EF4-FFF2-40B4-BE49-F238E27FC236}">
                <a16:creationId xmlns:a16="http://schemas.microsoft.com/office/drawing/2014/main" id="{5B67FD89-4EF2-9FA2-7F31-8034B4C500C9}"/>
              </a:ext>
            </a:extLst>
          </p:cNvPr>
          <p:cNvSpPr/>
          <p:nvPr/>
        </p:nvSpPr>
        <p:spPr>
          <a:xfrm>
            <a:off x="-1" y="1263180"/>
            <a:ext cx="19313131" cy="0"/>
          </a:xfrm>
          <a:prstGeom prst="line">
            <a:avLst/>
          </a:prstGeom>
          <a:ln w="9525" cap="rnd">
            <a:solidFill>
              <a:srgbClr val="292828">
                <a:alpha val="47843"/>
              </a:srgbClr>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3984852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92828"/>
        </a:solidFill>
        <a:effectLst/>
      </p:bgPr>
    </p:bg>
    <p:spTree>
      <p:nvGrpSpPr>
        <p:cNvPr id="1" name=""/>
        <p:cNvGrpSpPr/>
        <p:nvPr/>
      </p:nvGrpSpPr>
      <p:grpSpPr>
        <a:xfrm>
          <a:off x="0" y="0"/>
          <a:ext cx="0" cy="0"/>
          <a:chOff x="0" y="0"/>
          <a:chExt cx="0" cy="0"/>
        </a:xfrm>
      </p:grpSpPr>
      <p:sp>
        <p:nvSpPr>
          <p:cNvPr id="2" name="Freeform 2"/>
          <p:cNvSpPr/>
          <p:nvPr/>
        </p:nvSpPr>
        <p:spPr>
          <a:xfrm rot="1020264">
            <a:off x="8955447" y="-1405395"/>
            <a:ext cx="12801600" cy="6015711"/>
          </a:xfrm>
          <a:custGeom>
            <a:avLst/>
            <a:gdLst/>
            <a:ahLst/>
            <a:cxnLst/>
            <a:rect l="l" t="t" r="r" b="b"/>
            <a:pathLst>
              <a:path w="12801600" h="6015711">
                <a:moveTo>
                  <a:pt x="0" y="0"/>
                </a:moveTo>
                <a:lnTo>
                  <a:pt x="12801600" y="0"/>
                </a:lnTo>
                <a:lnTo>
                  <a:pt x="12801600" y="6015711"/>
                </a:lnTo>
                <a:lnTo>
                  <a:pt x="0" y="6015711"/>
                </a:lnTo>
                <a:lnTo>
                  <a:pt x="0" y="0"/>
                </a:lnTo>
                <a:close/>
              </a:path>
            </a:pathLst>
          </a:custGeom>
          <a:blipFill>
            <a:blip r:embed="rId2">
              <a:alphaModFix amt="49000"/>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TextBox 3"/>
          <p:cNvSpPr txBox="1"/>
          <p:nvPr/>
        </p:nvSpPr>
        <p:spPr>
          <a:xfrm>
            <a:off x="1028700" y="48986"/>
            <a:ext cx="8115300" cy="1106393"/>
          </a:xfrm>
          <a:prstGeom prst="rect">
            <a:avLst/>
          </a:prstGeom>
        </p:spPr>
        <p:txBody>
          <a:bodyPr lIns="0" tIns="0" rIns="0" bIns="0" rtlCol="0" anchor="t">
            <a:spAutoFit/>
          </a:bodyPr>
          <a:lstStyle/>
          <a:p>
            <a:pPr marL="0" marR="0" lvl="0" indent="0" algn="l" defTabSz="914400" rtl="0" eaLnBrk="1" fontAlgn="auto" latinLnBrk="0" hangingPunct="1">
              <a:lnSpc>
                <a:spcPts val="10538"/>
              </a:lnSpc>
              <a:spcBef>
                <a:spcPts val="0"/>
              </a:spcBef>
              <a:spcAft>
                <a:spcPts val="0"/>
              </a:spcAft>
              <a:buClrTx/>
              <a:buSzTx/>
              <a:buFontTx/>
              <a:buNone/>
              <a:tabLst/>
              <a:defRPr/>
            </a:pPr>
            <a:r>
              <a:rPr lang="en-US" sz="3200" dirty="0">
                <a:solidFill>
                  <a:srgbClr val="FFFFFF"/>
                </a:solidFill>
                <a:latin typeface="Inter"/>
              </a:rPr>
              <a:t>Results and</a:t>
            </a:r>
            <a:r>
              <a:rPr kumimoji="0" lang="en-US" sz="3200" b="0" i="0" u="none" strike="noStrike" kern="1200" cap="none" spc="0" normalizeH="0" baseline="0" noProof="0" dirty="0">
                <a:ln>
                  <a:noFill/>
                </a:ln>
                <a:solidFill>
                  <a:srgbClr val="FFFFFF"/>
                </a:solidFill>
                <a:effectLst/>
                <a:uLnTx/>
                <a:uFillTx/>
                <a:latin typeface="Inter"/>
                <a:ea typeface="+mn-ea"/>
                <a:cs typeface="+mn-cs"/>
              </a:rPr>
              <a:t> </a:t>
            </a:r>
            <a:r>
              <a:rPr kumimoji="0" lang="en-US" sz="3200" b="0" i="0" u="none" strike="noStrike" kern="1200" cap="none" spc="0" normalizeH="0" baseline="0" noProof="0" dirty="0">
                <a:ln>
                  <a:noFill/>
                </a:ln>
                <a:solidFill>
                  <a:srgbClr val="9988FF"/>
                </a:solidFill>
                <a:effectLst/>
                <a:uLnTx/>
                <a:uFillTx/>
                <a:latin typeface="Inter"/>
                <a:ea typeface="+mn-ea"/>
                <a:cs typeface="+mn-cs"/>
              </a:rPr>
              <a:t>Analysis:</a:t>
            </a:r>
          </a:p>
        </p:txBody>
      </p:sp>
      <p:sp>
        <p:nvSpPr>
          <p:cNvPr id="7" name="TextBox 6">
            <a:extLst>
              <a:ext uri="{FF2B5EF4-FFF2-40B4-BE49-F238E27FC236}">
                <a16:creationId xmlns:a16="http://schemas.microsoft.com/office/drawing/2014/main" id="{E6A743CE-2E0C-F0EB-6D40-E287BA8F4BA1}"/>
              </a:ext>
            </a:extLst>
          </p:cNvPr>
          <p:cNvSpPr txBox="1"/>
          <p:nvPr/>
        </p:nvSpPr>
        <p:spPr>
          <a:xfrm>
            <a:off x="1028700" y="1409700"/>
            <a:ext cx="17106900" cy="3139321"/>
          </a:xfrm>
          <a:prstGeom prst="rect">
            <a:avLst/>
          </a:prstGeom>
          <a:noFill/>
        </p:spPr>
        <p:txBody>
          <a:bodyPr wrap="square" rtlCol="0">
            <a:spAutoFit/>
          </a:bodyPr>
          <a:lstStyle/>
          <a:p>
            <a:pPr algn="just"/>
            <a:r>
              <a:rPr kumimoji="0" lang="en-US" sz="2000" b="1" i="0" u="none" strike="noStrike" kern="1200" cap="none" spc="0" normalizeH="0" baseline="0" noProof="0" dirty="0">
                <a:ln>
                  <a:noFill/>
                </a:ln>
                <a:solidFill>
                  <a:srgbClr val="9988FF"/>
                </a:solidFill>
                <a:effectLst/>
                <a:uLnTx/>
                <a:uFillTx/>
                <a:latin typeface="Inter"/>
                <a:ea typeface="+mn-lt"/>
                <a:cs typeface="+mn-lt"/>
              </a:rPr>
              <a:t>Logistic </a:t>
            </a:r>
            <a:r>
              <a:rPr lang="en-US" sz="2000" b="1" dirty="0">
                <a:solidFill>
                  <a:srgbClr val="9988FF"/>
                </a:solidFill>
                <a:latin typeface="Inter"/>
                <a:ea typeface="+mn-lt"/>
                <a:cs typeface="+mn-lt"/>
              </a:rPr>
              <a:t>Regression</a:t>
            </a:r>
            <a:r>
              <a:rPr kumimoji="0" lang="en-US" sz="2000" b="0" i="0" u="none" strike="noStrike" kern="1200" cap="none" spc="0" normalizeH="0" baseline="0" noProof="0" dirty="0">
                <a:ln>
                  <a:noFill/>
                </a:ln>
                <a:solidFill>
                  <a:srgbClr val="9988FF"/>
                </a:solidFill>
                <a:effectLst/>
                <a:uLnTx/>
                <a:uFillTx/>
                <a:latin typeface="Inter"/>
                <a:ea typeface="+mn-ea"/>
                <a:cs typeface="+mn-cs"/>
              </a:rPr>
              <a:t> </a:t>
            </a:r>
          </a:p>
          <a:p>
            <a:pPr algn="just"/>
            <a:r>
              <a:rPr lang="en-US" sz="2000" dirty="0">
                <a:solidFill>
                  <a:schemeClr val="bg1"/>
                </a:solidFill>
                <a:ea typeface="+mn-lt"/>
                <a:cs typeface="+mn-lt"/>
              </a:rPr>
              <a:t>Data pre-processing</a:t>
            </a:r>
            <a:endParaRPr lang="en-US" sz="2000" dirty="0">
              <a:solidFill>
                <a:schemeClr val="bg1"/>
              </a:solidFill>
              <a:ea typeface="Calibri"/>
              <a:cs typeface="Calibri"/>
            </a:endParaRPr>
          </a:p>
          <a:p>
            <a:pPr marL="1114425" lvl="1" indent="-428625" algn="just">
              <a:buFont typeface="Arial"/>
              <a:buChar char="•"/>
            </a:pPr>
            <a:r>
              <a:rPr lang="en-US" sz="2000" dirty="0">
                <a:solidFill>
                  <a:schemeClr val="bg1"/>
                </a:solidFill>
                <a:ea typeface="+mn-lt"/>
                <a:cs typeface="+mn-lt"/>
              </a:rPr>
              <a:t>Categorical feature were encoded (converted to numerical values).</a:t>
            </a:r>
            <a:endParaRPr lang="en-US" sz="2000" dirty="0">
              <a:solidFill>
                <a:schemeClr val="bg1"/>
              </a:solidFill>
              <a:ea typeface="Calibri"/>
              <a:cs typeface="Calibri"/>
            </a:endParaRPr>
          </a:p>
          <a:p>
            <a:pPr marL="1114425" lvl="1" indent="-428625">
              <a:buFont typeface="Arial"/>
              <a:buChar char="•"/>
            </a:pPr>
            <a:r>
              <a:rPr lang="en-US" sz="2000" dirty="0">
                <a:solidFill>
                  <a:schemeClr val="bg1"/>
                </a:solidFill>
                <a:ea typeface="+mn-lt"/>
                <a:cs typeface="+mn-lt"/>
              </a:rPr>
              <a:t>The data is filtered to exclude students who are 'Enrolled' since the target variable of interest is whether a student drops out or not.</a:t>
            </a:r>
            <a:endParaRPr lang="en-US" sz="2000" dirty="0">
              <a:solidFill>
                <a:schemeClr val="bg1"/>
              </a:solidFill>
              <a:ea typeface="Calibri"/>
              <a:cs typeface="Calibri"/>
            </a:endParaRPr>
          </a:p>
          <a:p>
            <a:pPr marL="1114425" lvl="1" indent="-428625" algn="just">
              <a:buFont typeface="Arial"/>
              <a:buChar char="•"/>
            </a:pPr>
            <a:r>
              <a:rPr lang="en-US" sz="2000" dirty="0">
                <a:solidFill>
                  <a:schemeClr val="bg1"/>
                </a:solidFill>
                <a:ea typeface="+mn-lt"/>
                <a:cs typeface="+mn-lt"/>
              </a:rPr>
              <a:t>Certain columns that are deemed unnecessary for the modeling process are dropped from the dataset. These columns include information such as international status, nationality, parental occupation and qualification, unemployment rate, application order, GDP, and inflation rate.</a:t>
            </a:r>
            <a:endParaRPr lang="en-US" sz="2000" dirty="0">
              <a:solidFill>
                <a:schemeClr val="bg1"/>
              </a:solidFill>
              <a:ea typeface="Calibri"/>
              <a:cs typeface="Calibri"/>
            </a:endParaRPr>
          </a:p>
          <a:p>
            <a:pPr marL="1114425" lvl="1" indent="-428625" algn="just">
              <a:buFont typeface="Arial"/>
              <a:buChar char="•"/>
            </a:pPr>
            <a:r>
              <a:rPr lang="en-US" sz="2000" dirty="0">
                <a:solidFill>
                  <a:schemeClr val="bg1"/>
                </a:solidFill>
                <a:ea typeface="+mn-lt"/>
                <a:cs typeface="+mn-lt"/>
              </a:rPr>
              <a:t>Data randomized with a seed of 0 and split into 2/3 training and 1/3 validation sets.</a:t>
            </a:r>
            <a:endParaRPr lang="en-US" sz="2000" dirty="0">
              <a:solidFill>
                <a:schemeClr val="bg1"/>
              </a:solidFill>
              <a:ea typeface="Calibri"/>
              <a:cs typeface="Calibri"/>
            </a:endParaRPr>
          </a:p>
          <a:p>
            <a:pPr marL="1114425" lvl="1" indent="-428625" algn="just">
              <a:buFont typeface="Arial"/>
              <a:buChar char="•"/>
            </a:pPr>
            <a:r>
              <a:rPr lang="en-US" sz="2000" dirty="0">
                <a:solidFill>
                  <a:schemeClr val="bg1"/>
                </a:solidFill>
                <a:ea typeface="+mn-lt"/>
                <a:cs typeface="+mn-lt"/>
              </a:rPr>
              <a:t>The features are standardized to have a mean of 0 and a standard deviation of 1. This ensures that all features are on the same scale, which can help the optimization algorithm converge faster and prevent certain features from dominating others due to differences in scale.</a:t>
            </a:r>
            <a:endParaRPr lang="en-US" sz="2000" dirty="0">
              <a:solidFill>
                <a:schemeClr val="bg1"/>
              </a:solidFill>
              <a:ea typeface="Calibri"/>
              <a:cs typeface="Calibri"/>
            </a:endParaRPr>
          </a:p>
          <a:p>
            <a:endParaRPr lang="en-US" dirty="0"/>
          </a:p>
        </p:txBody>
      </p:sp>
      <p:pic>
        <p:nvPicPr>
          <p:cNvPr id="8" name="Picture 7" descr="A mathematical equation with black numbers&#10;&#10;Description automatically generated">
            <a:extLst>
              <a:ext uri="{FF2B5EF4-FFF2-40B4-BE49-F238E27FC236}">
                <a16:creationId xmlns:a16="http://schemas.microsoft.com/office/drawing/2014/main" id="{D2C6FE2B-6A3F-BB01-974E-819E611DB009}"/>
              </a:ext>
            </a:extLst>
          </p:cNvPr>
          <p:cNvPicPr>
            <a:picLocks noChangeAspect="1"/>
          </p:cNvPicPr>
          <p:nvPr/>
        </p:nvPicPr>
        <p:blipFill>
          <a:blip r:embed="rId4"/>
          <a:stretch>
            <a:fillRect/>
          </a:stretch>
        </p:blipFill>
        <p:spPr>
          <a:xfrm>
            <a:off x="955587" y="4763394"/>
            <a:ext cx="3171825" cy="1331595"/>
          </a:xfrm>
          <a:prstGeom prst="rect">
            <a:avLst/>
          </a:prstGeom>
        </p:spPr>
      </p:pic>
      <p:pic>
        <p:nvPicPr>
          <p:cNvPr id="9" name="Picture 8" descr="A table with numbers and text&#10;&#10;Description automatically generated">
            <a:extLst>
              <a:ext uri="{FF2B5EF4-FFF2-40B4-BE49-F238E27FC236}">
                <a16:creationId xmlns:a16="http://schemas.microsoft.com/office/drawing/2014/main" id="{2324F8DB-6E18-A56C-EFD3-44857631B83D}"/>
              </a:ext>
            </a:extLst>
          </p:cNvPr>
          <p:cNvPicPr>
            <a:picLocks noChangeAspect="1"/>
          </p:cNvPicPr>
          <p:nvPr/>
        </p:nvPicPr>
        <p:blipFill>
          <a:blip r:embed="rId5"/>
          <a:stretch>
            <a:fillRect/>
          </a:stretch>
        </p:blipFill>
        <p:spPr>
          <a:xfrm>
            <a:off x="533400" y="6350703"/>
            <a:ext cx="4834890" cy="2474595"/>
          </a:xfrm>
          <a:prstGeom prst="rect">
            <a:avLst/>
          </a:prstGeom>
        </p:spPr>
      </p:pic>
      <p:pic>
        <p:nvPicPr>
          <p:cNvPr id="10" name="Picture 9" descr="A blue squares with white text&#10;&#10;Description automatically generated">
            <a:extLst>
              <a:ext uri="{FF2B5EF4-FFF2-40B4-BE49-F238E27FC236}">
                <a16:creationId xmlns:a16="http://schemas.microsoft.com/office/drawing/2014/main" id="{67681FAD-9845-C3C3-23AC-029743B25754}"/>
              </a:ext>
            </a:extLst>
          </p:cNvPr>
          <p:cNvPicPr>
            <a:picLocks noChangeAspect="1"/>
          </p:cNvPicPr>
          <p:nvPr/>
        </p:nvPicPr>
        <p:blipFill>
          <a:blip r:embed="rId6"/>
          <a:stretch>
            <a:fillRect/>
          </a:stretch>
        </p:blipFill>
        <p:spPr>
          <a:xfrm>
            <a:off x="5561985" y="4763394"/>
            <a:ext cx="6130998" cy="4061904"/>
          </a:xfrm>
          <a:prstGeom prst="rect">
            <a:avLst/>
          </a:prstGeom>
        </p:spPr>
      </p:pic>
      <p:pic>
        <p:nvPicPr>
          <p:cNvPr id="11" name="Picture 10" descr="A graph of training and validation loss&#10;&#10;Description automatically generated">
            <a:extLst>
              <a:ext uri="{FF2B5EF4-FFF2-40B4-BE49-F238E27FC236}">
                <a16:creationId xmlns:a16="http://schemas.microsoft.com/office/drawing/2014/main" id="{30070E74-23D0-D545-1221-C15C97E94A65}"/>
              </a:ext>
            </a:extLst>
          </p:cNvPr>
          <p:cNvPicPr>
            <a:picLocks noChangeAspect="1"/>
          </p:cNvPicPr>
          <p:nvPr/>
        </p:nvPicPr>
        <p:blipFill>
          <a:blip r:embed="rId7"/>
          <a:stretch>
            <a:fillRect/>
          </a:stretch>
        </p:blipFill>
        <p:spPr>
          <a:xfrm>
            <a:off x="11882682" y="4610544"/>
            <a:ext cx="6133604" cy="4594860"/>
          </a:xfrm>
          <a:prstGeom prst="rect">
            <a:avLst/>
          </a:prstGeom>
        </p:spPr>
      </p:pic>
    </p:spTree>
    <p:extLst>
      <p:ext uri="{BB962C8B-B14F-4D97-AF65-F5344CB8AC3E}">
        <p14:creationId xmlns:p14="http://schemas.microsoft.com/office/powerpoint/2010/main" val="3857034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765860"/>
            <a:ext cx="6940846" cy="678080"/>
          </a:xfrm>
        </p:spPr>
        <p:txBody>
          <a:bodyPr>
            <a:normAutofit fontScale="90000"/>
          </a:bodyPr>
          <a:lstStyle/>
          <a:p>
            <a:r>
              <a:rPr lang="en-US" sz="3600" dirty="0">
                <a:solidFill>
                  <a:srgbClr val="9988FF"/>
                </a:solidFill>
                <a:latin typeface="Inter"/>
              </a:rPr>
              <a:t>Results and Analysis:</a:t>
            </a:r>
            <a:br>
              <a:rPr lang="en-US" sz="4400" dirty="0">
                <a:solidFill>
                  <a:srgbClr val="9988FF"/>
                </a:solidFill>
                <a:latin typeface="Inter"/>
              </a:rPr>
            </a:br>
            <a:endParaRPr lang="en-US" dirty="0"/>
          </a:p>
        </p:txBody>
      </p:sp>
      <p:sp>
        <p:nvSpPr>
          <p:cNvPr id="3" name="Subtitle 2"/>
          <p:cNvSpPr>
            <a:spLocks noGrp="1"/>
          </p:cNvSpPr>
          <p:nvPr>
            <p:ph type="subTitle" idx="1"/>
          </p:nvPr>
        </p:nvSpPr>
        <p:spPr>
          <a:xfrm>
            <a:off x="282541" y="1206293"/>
            <a:ext cx="18005460" cy="3365036"/>
          </a:xfrm>
        </p:spPr>
        <p:txBody>
          <a:bodyPr vert="horz" lIns="137160" tIns="68580" rIns="137160" bIns="68580" rtlCol="0" anchor="t">
            <a:normAutofit/>
          </a:bodyPr>
          <a:lstStyle/>
          <a:p>
            <a:pPr algn="just"/>
            <a:r>
              <a:rPr lang="en-US" sz="2400" b="1" dirty="0">
                <a:solidFill>
                  <a:schemeClr val="tx1"/>
                </a:solidFill>
                <a:ea typeface="+mn-lt"/>
                <a:cs typeface="+mn-lt"/>
              </a:rPr>
              <a:t>Naïve Bayes</a:t>
            </a:r>
            <a:endParaRPr lang="en-US" sz="2400" dirty="0">
              <a:solidFill>
                <a:schemeClr val="tx1"/>
              </a:solidFill>
              <a:ea typeface="Calibri"/>
              <a:cs typeface="Calibri"/>
            </a:endParaRPr>
          </a:p>
          <a:p>
            <a:pPr algn="just"/>
            <a:r>
              <a:rPr lang="en-US" sz="2400" dirty="0">
                <a:solidFill>
                  <a:schemeClr val="tx1"/>
                </a:solidFill>
                <a:ea typeface="+mn-lt"/>
                <a:cs typeface="+mn-lt"/>
              </a:rPr>
              <a:t>Data pre-processing</a:t>
            </a:r>
            <a:endParaRPr lang="en-US" sz="2400" dirty="0">
              <a:solidFill>
                <a:schemeClr val="tx1"/>
              </a:solidFill>
              <a:ea typeface="Calibri"/>
              <a:cs typeface="Calibri"/>
            </a:endParaRPr>
          </a:p>
          <a:p>
            <a:pPr marL="1114425" lvl="1" indent="-428625" algn="just">
              <a:buFont typeface="Arial"/>
              <a:buChar char="•"/>
            </a:pPr>
            <a:r>
              <a:rPr lang="en-US" sz="2400" dirty="0">
                <a:solidFill>
                  <a:schemeClr val="tx1"/>
                </a:solidFill>
                <a:ea typeface="+mn-lt"/>
                <a:cs typeface="+mn-lt"/>
              </a:rPr>
              <a:t>Categorical feature were encoded (converted to numerical values).</a:t>
            </a:r>
            <a:endParaRPr lang="en-US" sz="2400" dirty="0">
              <a:solidFill>
                <a:schemeClr val="tx1"/>
              </a:solidFill>
              <a:ea typeface="Calibri"/>
              <a:cs typeface="Calibri"/>
            </a:endParaRPr>
          </a:p>
          <a:p>
            <a:pPr marL="1114425" lvl="1" indent="-428625" algn="just">
              <a:buFont typeface="Arial"/>
              <a:buChar char="•"/>
            </a:pPr>
            <a:r>
              <a:rPr lang="en-US" sz="2400" dirty="0">
                <a:solidFill>
                  <a:schemeClr val="tx1"/>
                </a:solidFill>
                <a:ea typeface="+mn-lt"/>
                <a:cs typeface="+mn-lt"/>
              </a:rPr>
              <a:t>The data is filtered to exclude students who are 'Enrolled' since the target variable of interest is whether a student drops out or not.</a:t>
            </a:r>
            <a:endParaRPr lang="en-US" sz="2400" dirty="0">
              <a:solidFill>
                <a:schemeClr val="tx1"/>
              </a:solidFill>
              <a:ea typeface="Calibri"/>
              <a:cs typeface="Calibri"/>
            </a:endParaRPr>
          </a:p>
          <a:p>
            <a:pPr marL="1114425" lvl="1" indent="-428625" algn="just">
              <a:buFont typeface="Arial"/>
              <a:buChar char="•"/>
            </a:pPr>
            <a:r>
              <a:rPr lang="en-US" sz="2400" dirty="0">
                <a:solidFill>
                  <a:schemeClr val="tx1"/>
                </a:solidFill>
                <a:ea typeface="+mn-lt"/>
                <a:cs typeface="+mn-lt"/>
              </a:rPr>
              <a:t>Certain columns which are not pertinent for the modeling process are dropped from the dataset. </a:t>
            </a:r>
          </a:p>
          <a:p>
            <a:pPr marL="1114425" lvl="1" indent="-428625" algn="just">
              <a:buFont typeface="Arial"/>
              <a:buChar char="•"/>
            </a:pPr>
            <a:r>
              <a:rPr lang="en-US" sz="2400" dirty="0">
                <a:solidFill>
                  <a:schemeClr val="tx1"/>
                </a:solidFill>
                <a:ea typeface="+mn-lt"/>
                <a:cs typeface="+mn-lt"/>
              </a:rPr>
              <a:t>Data randomized with a seed of 42 and split into 2/3 training and 1/3 validation sets.</a:t>
            </a:r>
          </a:p>
          <a:p>
            <a:pPr marL="1114425" lvl="1" indent="-428625" algn="just">
              <a:buFont typeface="Arial"/>
              <a:buChar char="•"/>
            </a:pPr>
            <a:r>
              <a:rPr lang="en-GB" sz="2400" dirty="0">
                <a:solidFill>
                  <a:schemeClr val="tx1"/>
                </a:solidFill>
                <a:ea typeface="+mn-lt"/>
                <a:cs typeface="+mn-lt"/>
              </a:rPr>
              <a:t>The ’Target’ variable is converted into a binary format. ’Dropout’ is encoded as 1, and other classes are encoded as 0.</a:t>
            </a:r>
            <a:endParaRPr lang="en-US" sz="2400" dirty="0">
              <a:solidFill>
                <a:schemeClr val="tx1"/>
              </a:solidFill>
              <a:ea typeface="+mn-lt"/>
              <a:cs typeface="+mn-lt"/>
            </a:endParaRPr>
          </a:p>
          <a:p>
            <a:pPr marL="1114425" lvl="1" indent="-428625" algn="just">
              <a:buFont typeface="Arial"/>
              <a:buChar char="•"/>
            </a:pPr>
            <a:endParaRPr lang="en-US" sz="2400" dirty="0">
              <a:solidFill>
                <a:schemeClr val="tx1"/>
              </a:solidFill>
              <a:ea typeface="+mn-lt"/>
              <a:cs typeface="+mn-lt"/>
            </a:endParaRPr>
          </a:p>
          <a:p>
            <a:pPr marL="1114425" lvl="1" indent="-428625" algn="just">
              <a:buFont typeface="Arial"/>
              <a:buChar char="•"/>
            </a:pPr>
            <a:endParaRPr lang="en-US" sz="2400" dirty="0">
              <a:solidFill>
                <a:schemeClr val="tx1"/>
              </a:solidFill>
              <a:ea typeface="Calibri"/>
              <a:cs typeface="Calibri"/>
            </a:endParaRPr>
          </a:p>
          <a:p>
            <a:pPr algn="just"/>
            <a:endParaRPr lang="en-US" sz="2100" dirty="0">
              <a:ea typeface="+mn-lt"/>
              <a:cs typeface="+mn-lt"/>
            </a:endParaRPr>
          </a:p>
          <a:p>
            <a:pPr algn="just"/>
            <a:endParaRPr lang="en-US" sz="2100" dirty="0">
              <a:ea typeface="Calibri"/>
              <a:cs typeface="Calibri"/>
            </a:endParaRPr>
          </a:p>
        </p:txBody>
      </p:sp>
      <p:pic>
        <p:nvPicPr>
          <p:cNvPr id="9" name="Picture 8">
            <a:extLst>
              <a:ext uri="{FF2B5EF4-FFF2-40B4-BE49-F238E27FC236}">
                <a16:creationId xmlns:a16="http://schemas.microsoft.com/office/drawing/2014/main" id="{0D838124-4016-48EF-ADA2-27333211E7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6829" y="5020907"/>
            <a:ext cx="6217254" cy="4144836"/>
          </a:xfrm>
          <a:prstGeom prst="rect">
            <a:avLst/>
          </a:prstGeom>
        </p:spPr>
      </p:pic>
      <p:pic>
        <p:nvPicPr>
          <p:cNvPr id="11" name="Picture 10">
            <a:extLst>
              <a:ext uri="{FF2B5EF4-FFF2-40B4-BE49-F238E27FC236}">
                <a16:creationId xmlns:a16="http://schemas.microsoft.com/office/drawing/2014/main" id="{22CAD104-32A8-42CD-8E8F-705D9D0A221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7722" y="5369094"/>
            <a:ext cx="3478068" cy="2587848"/>
          </a:xfrm>
          <a:prstGeom prst="rect">
            <a:avLst/>
          </a:prstGeom>
        </p:spPr>
      </p:pic>
      <p:pic>
        <p:nvPicPr>
          <p:cNvPr id="13" name="Picture 12">
            <a:extLst>
              <a:ext uri="{FF2B5EF4-FFF2-40B4-BE49-F238E27FC236}">
                <a16:creationId xmlns:a16="http://schemas.microsoft.com/office/drawing/2014/main" id="{A82C128A-18AD-4779-A231-7B744D9FE6A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81352" y="5369094"/>
            <a:ext cx="6965577" cy="3275736"/>
          </a:xfrm>
          <a:prstGeom prst="rect">
            <a:avLst/>
          </a:prstGeom>
        </p:spPr>
      </p:pic>
      <p:sp>
        <p:nvSpPr>
          <p:cNvPr id="4" name="AutoShape 6">
            <a:extLst>
              <a:ext uri="{FF2B5EF4-FFF2-40B4-BE49-F238E27FC236}">
                <a16:creationId xmlns:a16="http://schemas.microsoft.com/office/drawing/2014/main" id="{24EC2979-FA42-482F-5E38-42F6ACE2B5E2}"/>
              </a:ext>
            </a:extLst>
          </p:cNvPr>
          <p:cNvSpPr/>
          <p:nvPr/>
        </p:nvSpPr>
        <p:spPr>
          <a:xfrm>
            <a:off x="-304800" y="1104900"/>
            <a:ext cx="19313131" cy="0"/>
          </a:xfrm>
          <a:prstGeom prst="line">
            <a:avLst/>
          </a:prstGeom>
          <a:ln w="9525" cap="rnd">
            <a:solidFill>
              <a:srgbClr val="292828">
                <a:alpha val="47843"/>
              </a:srgbClr>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31729012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249</TotalTime>
  <Words>1216</Words>
  <Application>Microsoft Office PowerPoint</Application>
  <PresentationFormat>Custom</PresentationFormat>
  <Paragraphs>145</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Inter</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Approach: </vt:lpstr>
      <vt:lpstr>PowerPoint Presentation</vt:lpstr>
      <vt:lpstr>Results and Analysis: </vt:lpstr>
      <vt:lpstr>PowerPoint Presentation</vt:lpstr>
      <vt:lpstr>PowerPoint Presentation</vt:lpstr>
      <vt:lpstr>PowerPoint Presentation</vt:lpstr>
      <vt:lpstr>Future Extensions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Dark Grey Purple Technology Patterns Technology in Education Technology Presentation</dc:title>
  <dc:creator>Vishal Hagargundgi</dc:creator>
  <cp:lastModifiedBy>Vishal Hagargundgi</cp:lastModifiedBy>
  <cp:revision>8</cp:revision>
  <dcterms:created xsi:type="dcterms:W3CDTF">2006-08-16T00:00:00Z</dcterms:created>
  <dcterms:modified xsi:type="dcterms:W3CDTF">2024-08-05T22:22:35Z</dcterms:modified>
  <dc:identifier>DAF_zvvZYc8</dc:identifier>
</cp:coreProperties>
</file>

<file path=docProps/thumbnail.jpeg>
</file>